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28.xml" ContentType="application/vnd.openxmlformats-officedocument.presentationml.notesSl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notesSlides/notesSlide29.xml" ContentType="application/vnd.openxmlformats-officedocument.presentationml.notesSl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notesSlides/notesSlide30.xml" ContentType="application/vnd.openxmlformats-officedocument.presentationml.notesSl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notesSlides/notesSlide31.xml" ContentType="application/vnd.openxmlformats-officedocument.presentationml.notesSl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3"/>
  </p:notesMasterIdLst>
  <p:handoutMasterIdLst>
    <p:handoutMasterId r:id="rId44"/>
  </p:handoutMasterIdLst>
  <p:sldIdLst>
    <p:sldId id="297" r:id="rId2"/>
    <p:sldId id="335" r:id="rId3"/>
    <p:sldId id="334" r:id="rId4"/>
    <p:sldId id="337" r:id="rId5"/>
    <p:sldId id="343" r:id="rId6"/>
    <p:sldId id="344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59" r:id="rId22"/>
    <p:sldId id="360" r:id="rId23"/>
    <p:sldId id="361" r:id="rId24"/>
    <p:sldId id="362" r:id="rId25"/>
    <p:sldId id="363" r:id="rId26"/>
    <p:sldId id="364" r:id="rId27"/>
    <p:sldId id="365" r:id="rId28"/>
    <p:sldId id="366" r:id="rId29"/>
    <p:sldId id="367" r:id="rId30"/>
    <p:sldId id="368" r:id="rId31"/>
    <p:sldId id="369" r:id="rId32"/>
    <p:sldId id="370" r:id="rId33"/>
    <p:sldId id="371" r:id="rId34"/>
    <p:sldId id="372" r:id="rId35"/>
    <p:sldId id="374" r:id="rId36"/>
    <p:sldId id="375" r:id="rId37"/>
    <p:sldId id="376" r:id="rId38"/>
    <p:sldId id="377" r:id="rId39"/>
    <p:sldId id="378" r:id="rId40"/>
    <p:sldId id="379" r:id="rId41"/>
    <p:sldId id="373" r:id="rId42"/>
  </p:sldIdLst>
  <p:sldSz cx="9144000" cy="6858000" type="screen4x3"/>
  <p:notesSz cx="6797675" cy="9926638"/>
  <p:defaultTextStyle>
    <a:lvl1pPr>
      <a:defRPr>
        <a:latin typeface="Arial"/>
        <a:ea typeface="Arial"/>
        <a:cs typeface="Arial"/>
        <a:sym typeface="Arial"/>
      </a:defRPr>
    </a:lvl1pPr>
    <a:lvl2pPr indent="457200">
      <a:defRPr>
        <a:latin typeface="Arial"/>
        <a:ea typeface="Arial"/>
        <a:cs typeface="Arial"/>
        <a:sym typeface="Arial"/>
      </a:defRPr>
    </a:lvl2pPr>
    <a:lvl3pPr indent="914400">
      <a:defRPr>
        <a:latin typeface="Arial"/>
        <a:ea typeface="Arial"/>
        <a:cs typeface="Arial"/>
        <a:sym typeface="Arial"/>
      </a:defRPr>
    </a:lvl3pPr>
    <a:lvl4pPr indent="1371600">
      <a:defRPr>
        <a:latin typeface="Arial"/>
        <a:ea typeface="Arial"/>
        <a:cs typeface="Arial"/>
        <a:sym typeface="Arial"/>
      </a:defRPr>
    </a:lvl4pPr>
    <a:lvl5pPr indent="1828800">
      <a:defRPr>
        <a:latin typeface="Arial"/>
        <a:ea typeface="Arial"/>
        <a:cs typeface="Arial"/>
        <a:sym typeface="Arial"/>
      </a:defRPr>
    </a:lvl5pPr>
    <a:lvl6pPr indent="2286000">
      <a:defRPr>
        <a:latin typeface="Arial"/>
        <a:ea typeface="Arial"/>
        <a:cs typeface="Arial"/>
        <a:sym typeface="Arial"/>
      </a:defRPr>
    </a:lvl6pPr>
    <a:lvl7pPr indent="2743200">
      <a:defRPr>
        <a:latin typeface="Arial"/>
        <a:ea typeface="Arial"/>
        <a:cs typeface="Arial"/>
        <a:sym typeface="Arial"/>
      </a:defRPr>
    </a:lvl7pPr>
    <a:lvl8pPr indent="3200400">
      <a:defRPr>
        <a:latin typeface="Arial"/>
        <a:ea typeface="Arial"/>
        <a:cs typeface="Arial"/>
        <a:sym typeface="Arial"/>
      </a:defRPr>
    </a:lvl8pPr>
    <a:lvl9pPr indent="3657600">
      <a:defRPr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E7F3F4"/>
          </a:solidFill>
        </a:fill>
      </a:tcStyle>
    </a:wholeTbl>
    <a:band2H>
      <a:tcTxStyle/>
      <a:tcStyle>
        <a:tcBdr/>
        <a:fill>
          <a:solidFill>
            <a:srgbClr val="F3F9FA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BBE0E3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BBE0E3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Arial"/>
          <a:ea typeface="Arial"/>
          <a:cs typeface="Arial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00"/>
    <p:restoredTop sz="92239" autoAdjust="0"/>
  </p:normalViewPr>
  <p:slideViewPr>
    <p:cSldViewPr snapToGrid="0" snapToObjects="1">
      <p:cViewPr>
        <p:scale>
          <a:sx n="96" d="100"/>
          <a:sy n="96" d="100"/>
        </p:scale>
        <p:origin x="-2016" y="-6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93" d="100"/>
          <a:sy n="93" d="100"/>
        </p:scale>
        <p:origin x="-3774" y="-102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Relationship Id="rId48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Steuerertrag</c:v>
          </c:tx>
          <c:spPr>
            <a:solidFill>
              <a:srgbClr val="0070C0"/>
            </a:solidFill>
          </c:spPr>
          <c:invertIfNegative val="0"/>
          <c:cat>
            <c:strRef>
              <c:f>'[2]JP 2012 Master'!$D$3:$D$13</c:f>
              <c:strCache>
                <c:ptCount val="11"/>
                <c:pt idx="0">
                  <c:v>0</c:v>
                </c:pt>
                <c:pt idx="1">
                  <c:v>100</c:v>
                </c:pt>
                <c:pt idx="2">
                  <c:v>10000</c:v>
                </c:pt>
                <c:pt idx="3">
                  <c:v>50000</c:v>
                </c:pt>
                <c:pt idx="4">
                  <c:v>100000</c:v>
                </c:pt>
                <c:pt idx="5">
                  <c:v>200000</c:v>
                </c:pt>
                <c:pt idx="6">
                  <c:v>500000</c:v>
                </c:pt>
                <c:pt idx="7">
                  <c:v>1000000</c:v>
                </c:pt>
                <c:pt idx="8">
                  <c:v>3000000</c:v>
                </c:pt>
                <c:pt idx="9">
                  <c:v>5000000</c:v>
                </c:pt>
                <c:pt idx="10">
                  <c:v>ab 10 Mio.</c:v>
                </c:pt>
              </c:strCache>
            </c:strRef>
          </c:cat>
          <c:val>
            <c:numRef>
              <c:f>'VA_Ertragsstatistik '!$L$201:$L$211</c:f>
              <c:numCache>
                <c:formatCode>General</c:formatCode>
                <c:ptCount val="11"/>
                <c:pt idx="0">
                  <c:v>66273269.369999997</c:v>
                </c:pt>
                <c:pt idx="1">
                  <c:v>1714624.5899999999</c:v>
                </c:pt>
                <c:pt idx="2">
                  <c:v>7670461.54</c:v>
                </c:pt>
                <c:pt idx="3">
                  <c:v>8604405.6699999999</c:v>
                </c:pt>
                <c:pt idx="4">
                  <c:v>13472713.52</c:v>
                </c:pt>
                <c:pt idx="5">
                  <c:v>28865104.099999998</c:v>
                </c:pt>
                <c:pt idx="6">
                  <c:v>34983915.119999997</c:v>
                </c:pt>
                <c:pt idx="7">
                  <c:v>64342362.279999994</c:v>
                </c:pt>
                <c:pt idx="8">
                  <c:v>43373072.399999999</c:v>
                </c:pt>
                <c:pt idx="9">
                  <c:v>60396723.309999995</c:v>
                </c:pt>
                <c:pt idx="10">
                  <c:v>407294308.75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EA-49D4-8A71-3EDE53A0F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400192"/>
        <c:axId val="253401728"/>
      </c:barChart>
      <c:catAx>
        <c:axId val="2534001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53401728"/>
        <c:crosses val="autoZero"/>
        <c:auto val="1"/>
        <c:lblAlgn val="ctr"/>
        <c:lblOffset val="100"/>
        <c:noMultiLvlLbl val="0"/>
      </c:catAx>
      <c:valAx>
        <c:axId val="253401728"/>
        <c:scaling>
          <c:orientation val="minMax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de-CH"/>
                  <a:t>Steuerertrag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53400192"/>
        <c:crosses val="autoZero"/>
        <c:crossBetween val="between"/>
        <c:majorUnit val="20000000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e-D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Steuerertrag</c:v>
          </c:tx>
          <c:spPr>
            <a:solidFill>
              <a:srgbClr val="0070C0"/>
            </a:solidFill>
          </c:spPr>
          <c:invertIfNegative val="0"/>
          <c:cat>
            <c:strRef>
              <c:f>'[2]JP 2012 Master'!$D$3:$D$13</c:f>
              <c:strCache>
                <c:ptCount val="11"/>
                <c:pt idx="0">
                  <c:v>0</c:v>
                </c:pt>
                <c:pt idx="1">
                  <c:v>100</c:v>
                </c:pt>
                <c:pt idx="2">
                  <c:v>10000</c:v>
                </c:pt>
                <c:pt idx="3">
                  <c:v>50000</c:v>
                </c:pt>
                <c:pt idx="4">
                  <c:v>100000</c:v>
                </c:pt>
                <c:pt idx="5">
                  <c:v>200000</c:v>
                </c:pt>
                <c:pt idx="6">
                  <c:v>500000</c:v>
                </c:pt>
                <c:pt idx="7">
                  <c:v>1000000</c:v>
                </c:pt>
                <c:pt idx="8">
                  <c:v>3000000</c:v>
                </c:pt>
                <c:pt idx="9">
                  <c:v>5000000</c:v>
                </c:pt>
                <c:pt idx="10">
                  <c:v>ab 10 Mio.</c:v>
                </c:pt>
              </c:strCache>
            </c:strRef>
          </c:cat>
          <c:val>
            <c:numRef>
              <c:f>'VA_Ertragsstatistik '!$L$201:$L$211</c:f>
              <c:numCache>
                <c:formatCode>General</c:formatCode>
                <c:ptCount val="11"/>
                <c:pt idx="0">
                  <c:v>66273269.369999997</c:v>
                </c:pt>
                <c:pt idx="1">
                  <c:v>1714624.5899999999</c:v>
                </c:pt>
                <c:pt idx="2">
                  <c:v>7670461.54</c:v>
                </c:pt>
                <c:pt idx="3">
                  <c:v>8604405.6699999999</c:v>
                </c:pt>
                <c:pt idx="4">
                  <c:v>13472713.52</c:v>
                </c:pt>
                <c:pt idx="5">
                  <c:v>28865104.099999998</c:v>
                </c:pt>
                <c:pt idx="6">
                  <c:v>34983915.119999997</c:v>
                </c:pt>
                <c:pt idx="7">
                  <c:v>64342362.279999994</c:v>
                </c:pt>
                <c:pt idx="8">
                  <c:v>43373072.399999999</c:v>
                </c:pt>
                <c:pt idx="9">
                  <c:v>60396723.309999995</c:v>
                </c:pt>
                <c:pt idx="10">
                  <c:v>407294308.75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EA-49D4-8A71-3EDE53A0FE1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53806080"/>
        <c:axId val="253807616"/>
      </c:barChart>
      <c:catAx>
        <c:axId val="25380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53807616"/>
        <c:crosses val="autoZero"/>
        <c:auto val="1"/>
        <c:lblAlgn val="ctr"/>
        <c:lblOffset val="100"/>
        <c:noMultiLvlLbl val="0"/>
      </c:catAx>
      <c:valAx>
        <c:axId val="253807616"/>
        <c:scaling>
          <c:orientation val="minMax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de-CH"/>
                  <a:t>Steuerertrag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53806080"/>
        <c:crosses val="autoZero"/>
        <c:crossBetween val="between"/>
        <c:majorUnit val="20000000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e-DE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Steuerertrag</c:v>
          </c:tx>
          <c:spPr>
            <a:solidFill>
              <a:srgbClr val="0070C0"/>
            </a:solidFill>
          </c:spPr>
          <c:invertIfNegative val="0"/>
          <c:cat>
            <c:strRef>
              <c:f>'[1]JP 2012 Master'!$D$3:$D$13</c:f>
              <c:strCache>
                <c:ptCount val="11"/>
                <c:pt idx="0">
                  <c:v>0</c:v>
                </c:pt>
                <c:pt idx="1">
                  <c:v>100</c:v>
                </c:pt>
                <c:pt idx="2">
                  <c:v>10000</c:v>
                </c:pt>
                <c:pt idx="3">
                  <c:v>50000</c:v>
                </c:pt>
                <c:pt idx="4">
                  <c:v>100000</c:v>
                </c:pt>
                <c:pt idx="5">
                  <c:v>200000</c:v>
                </c:pt>
                <c:pt idx="6">
                  <c:v>500000</c:v>
                </c:pt>
                <c:pt idx="7">
                  <c:v>1000000</c:v>
                </c:pt>
                <c:pt idx="8">
                  <c:v>3000000</c:v>
                </c:pt>
                <c:pt idx="9">
                  <c:v>5000000</c:v>
                </c:pt>
                <c:pt idx="10">
                  <c:v>ab 10 Mio.</c:v>
                </c:pt>
              </c:strCache>
            </c:strRef>
          </c:cat>
          <c:val>
            <c:numRef>
              <c:f>'VA_Ertragsstatistik '!$L$233:$L$243</c:f>
              <c:numCache>
                <c:formatCode>General</c:formatCode>
                <c:ptCount val="11"/>
                <c:pt idx="0">
                  <c:v>66273269.369999997</c:v>
                </c:pt>
                <c:pt idx="1">
                  <c:v>1436319.29</c:v>
                </c:pt>
                <c:pt idx="2">
                  <c:v>5986475.8799999999</c:v>
                </c:pt>
                <c:pt idx="3">
                  <c:v>6689195.2749999994</c:v>
                </c:pt>
                <c:pt idx="4">
                  <c:v>10401380.9375</c:v>
                </c:pt>
                <c:pt idx="5">
                  <c:v>22114854.387499999</c:v>
                </c:pt>
                <c:pt idx="6">
                  <c:v>27511053.9725</c:v>
                </c:pt>
                <c:pt idx="7">
                  <c:v>49501046.717500001</c:v>
                </c:pt>
                <c:pt idx="8">
                  <c:v>34127225.195</c:v>
                </c:pt>
                <c:pt idx="9">
                  <c:v>46169127.042499997</c:v>
                </c:pt>
                <c:pt idx="10">
                  <c:v>316025565.08249998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960-4AED-BB11-3A60436E11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2363008"/>
        <c:axId val="262364544"/>
      </c:barChart>
      <c:catAx>
        <c:axId val="262363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62364544"/>
        <c:crosses val="autoZero"/>
        <c:auto val="1"/>
        <c:lblAlgn val="ctr"/>
        <c:lblOffset val="100"/>
        <c:noMultiLvlLbl val="0"/>
      </c:catAx>
      <c:valAx>
        <c:axId val="262364544"/>
        <c:scaling>
          <c:orientation val="minMax"/>
          <c:max val="440000000.00000006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de-CH"/>
                  <a:t>Steuerertrag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62363008"/>
        <c:crosses val="autoZero"/>
        <c:crossBetween val="between"/>
        <c:majorUnit val="20000000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e-DE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Steuerertrag</c:v>
          </c:tx>
          <c:spPr>
            <a:solidFill>
              <a:srgbClr val="0070C0"/>
            </a:solidFill>
          </c:spPr>
          <c:invertIfNegative val="0"/>
          <c:cat>
            <c:strRef>
              <c:f>'[1]JP 2012 Master'!$D$3:$D$13</c:f>
              <c:strCache>
                <c:ptCount val="11"/>
                <c:pt idx="0">
                  <c:v>0</c:v>
                </c:pt>
                <c:pt idx="1">
                  <c:v>100</c:v>
                </c:pt>
                <c:pt idx="2">
                  <c:v>10000</c:v>
                </c:pt>
                <c:pt idx="3">
                  <c:v>50000</c:v>
                </c:pt>
                <c:pt idx="4">
                  <c:v>100000</c:v>
                </c:pt>
                <c:pt idx="5">
                  <c:v>200000</c:v>
                </c:pt>
                <c:pt idx="6">
                  <c:v>500000</c:v>
                </c:pt>
                <c:pt idx="7">
                  <c:v>1000000</c:v>
                </c:pt>
                <c:pt idx="8">
                  <c:v>3000000</c:v>
                </c:pt>
                <c:pt idx="9">
                  <c:v>5000000</c:v>
                </c:pt>
                <c:pt idx="10">
                  <c:v>ab 10 Mio.</c:v>
                </c:pt>
              </c:strCache>
            </c:strRef>
          </c:cat>
          <c:val>
            <c:numRef>
              <c:f>'VA_Ertragsstatistik '!$L$250:$L$260</c:f>
              <c:numCache>
                <c:formatCode>General</c:formatCode>
                <c:ptCount val="11"/>
                <c:pt idx="0">
                  <c:v>66273269.369999997</c:v>
                </c:pt>
                <c:pt idx="1">
                  <c:v>1297166.6399999999</c:v>
                </c:pt>
                <c:pt idx="2">
                  <c:v>5144483.05</c:v>
                </c:pt>
                <c:pt idx="3">
                  <c:v>5731590.0774999997</c:v>
                </c:pt>
                <c:pt idx="4">
                  <c:v>8865714.6462500002</c:v>
                </c:pt>
                <c:pt idx="5">
                  <c:v>18739729.53125</c:v>
                </c:pt>
                <c:pt idx="6">
                  <c:v>23774623.39875</c:v>
                </c:pt>
                <c:pt idx="7">
                  <c:v>42080388.936250001</c:v>
                </c:pt>
                <c:pt idx="8">
                  <c:v>29504301.592499997</c:v>
                </c:pt>
                <c:pt idx="9">
                  <c:v>39055328.908749998</c:v>
                </c:pt>
                <c:pt idx="10">
                  <c:v>270391193.24874997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DCF-44F7-B2D7-8D372C217F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63563520"/>
        <c:axId val="263569408"/>
      </c:barChart>
      <c:catAx>
        <c:axId val="263563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63569408"/>
        <c:crosses val="autoZero"/>
        <c:auto val="1"/>
        <c:lblAlgn val="ctr"/>
        <c:lblOffset val="100"/>
        <c:noMultiLvlLbl val="0"/>
      </c:catAx>
      <c:valAx>
        <c:axId val="263569408"/>
        <c:scaling>
          <c:orientation val="minMax"/>
          <c:max val="440000000.00000006"/>
          <c:min val="0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 sz="1000" b="1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r>
                  <a:rPr lang="de-CH"/>
                  <a:t>Steuerertrag</a:t>
                </a:r>
              </a:p>
            </c:rich>
          </c:tx>
          <c:overlay val="0"/>
        </c:title>
        <c:numFmt formatCode="General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de-DE"/>
          </a:p>
        </c:txPr>
        <c:crossAx val="263563520"/>
        <c:crosses val="autoZero"/>
        <c:crossBetween val="between"/>
        <c:majorUnit val="20000000"/>
        <c:dispUnits>
          <c:builtInUnit val="millions"/>
          <c:dispUnitsLbl/>
        </c:dispUnits>
      </c:valAx>
    </c:plotArea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de-DE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de-C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v>Steuerertrag</c:v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14"/>
            <c:invertIfNegative val="0"/>
            <c:bubble3D val="0"/>
            <c:spPr>
              <a:solidFill>
                <a:schemeClr val="accent2">
                  <a:lumMod val="20000"/>
                  <a:lumOff val="8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9B1-4E07-AF28-40979374BE81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>
                  <a:lumMod val="40000"/>
                  <a:lumOff val="6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9B1-4E07-AF28-40979374BE81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9B1-4E07-AF28-40979374BE81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9B1-4E07-AF28-40979374BE81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>
                  <a:lumMod val="50000"/>
                </a:schemeClr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9B1-4E07-AF28-40979374BE81}"/>
              </c:ext>
            </c:extLst>
          </c:dPt>
          <c:cat>
            <c:strRef>
              <c:f>('Steuerertrag Red Steuersatz'!$A$3:$A$16,'Steuerertrag Red Steuersatz'!$B$17:$B$21)</c:f>
              <c:strCache>
                <c:ptCount val="19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2015 -1%</c:v>
                </c:pt>
                <c:pt idx="15">
                  <c:v>2015 -2%</c:v>
                </c:pt>
                <c:pt idx="16">
                  <c:v>2015 -3%</c:v>
                </c:pt>
                <c:pt idx="17">
                  <c:v>2015 -4%</c:v>
                </c:pt>
                <c:pt idx="18">
                  <c:v>2015 -5%</c:v>
                </c:pt>
              </c:strCache>
            </c:strRef>
          </c:cat>
          <c:val>
            <c:numRef>
              <c:f>'Steuerertrag Red Steuersatz'!$D$3:$D$21</c:f>
              <c:numCache>
                <c:formatCode>_ * #,##0_ ;_ * \-#,##0_ ;_ * "-"??_ ;_ @_ </c:formatCode>
                <c:ptCount val="19"/>
                <c:pt idx="0">
                  <c:v>511102798</c:v>
                </c:pt>
                <c:pt idx="1">
                  <c:v>578373097</c:v>
                </c:pt>
                <c:pt idx="2">
                  <c:v>758101256</c:v>
                </c:pt>
                <c:pt idx="3">
                  <c:v>744849692</c:v>
                </c:pt>
                <c:pt idx="4">
                  <c:v>753998574</c:v>
                </c:pt>
                <c:pt idx="5">
                  <c:v>738270241</c:v>
                </c:pt>
                <c:pt idx="6">
                  <c:v>496991387</c:v>
                </c:pt>
                <c:pt idx="7">
                  <c:v>557298992</c:v>
                </c:pt>
                <c:pt idx="8">
                  <c:v>555067579</c:v>
                </c:pt>
                <c:pt idx="9">
                  <c:v>545871915</c:v>
                </c:pt>
                <c:pt idx="10">
                  <c:v>591230393</c:v>
                </c:pt>
                <c:pt idx="11">
                  <c:v>619320135</c:v>
                </c:pt>
                <c:pt idx="12">
                  <c:v>573272564</c:v>
                </c:pt>
                <c:pt idx="13">
                  <c:v>651274648</c:v>
                </c:pt>
                <c:pt idx="14">
                  <c:v>569865317</c:v>
                </c:pt>
                <c:pt idx="15">
                  <c:v>488455986</c:v>
                </c:pt>
                <c:pt idx="16">
                  <c:v>407046655</c:v>
                </c:pt>
                <c:pt idx="17">
                  <c:v>325637324</c:v>
                </c:pt>
                <c:pt idx="18">
                  <c:v>244227993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B9B1-4E07-AF28-40979374BE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284232320"/>
        <c:axId val="284242304"/>
      </c:barChart>
      <c:catAx>
        <c:axId val="284232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84242304"/>
        <c:crosses val="autoZero"/>
        <c:auto val="1"/>
        <c:lblAlgn val="ctr"/>
        <c:lblOffset val="100"/>
        <c:noMultiLvlLbl val="0"/>
      </c:catAx>
      <c:valAx>
        <c:axId val="2842423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 * #,##0_ ;_ * \-#,##0_ ;_ * &quot;-&quot;??_ ;_ @_ 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842323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9" y="0"/>
            <a:ext cx="2946400" cy="496888"/>
          </a:xfrm>
          <a:prstGeom prst="rect">
            <a:avLst/>
          </a:prstGeom>
        </p:spPr>
        <p:txBody>
          <a:bodyPr vert="horz" lIns="91432" tIns="45716" rIns="91432" bIns="45716" rtlCol="0"/>
          <a:lstStyle>
            <a:lvl1pPr algn="r">
              <a:defRPr sz="1200"/>
            </a:lvl1pPr>
          </a:lstStyle>
          <a:p>
            <a:fld id="{158DBC7F-A1A2-42FA-8ADB-ADE56F2F7C7B}" type="datetimeFigureOut">
              <a:rPr lang="de-CH" smtClean="0"/>
              <a:t>31.08.2016</a:t>
            </a:fld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9" y="9428164"/>
            <a:ext cx="2946400" cy="496887"/>
          </a:xfrm>
          <a:prstGeom prst="rect">
            <a:avLst/>
          </a:prstGeom>
        </p:spPr>
        <p:txBody>
          <a:bodyPr vert="horz" lIns="91432" tIns="45716" rIns="91432" bIns="45716" rtlCol="0" anchor="b"/>
          <a:lstStyle>
            <a:lvl1pPr algn="r">
              <a:defRPr sz="1200"/>
            </a:lvl1pPr>
          </a:lstStyle>
          <a:p>
            <a:fld id="{B8D9166B-373F-49D7-919D-345C7E2321B9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14093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>
            <a:spLocks noGrp="1" noRot="1" noChangeAspect="1"/>
          </p:cNvSpPr>
          <p:nvPr>
            <p:ph type="sldImg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</p:spPr>
        <p:txBody>
          <a:bodyPr lIns="91432" tIns="45716" rIns="91432" bIns="45716"/>
          <a:lstStyle/>
          <a:p>
            <a:pPr lvl="0"/>
            <a:endParaRPr/>
          </a:p>
        </p:txBody>
      </p:sp>
      <p:sp>
        <p:nvSpPr>
          <p:cNvPr id="47" name="Shape 47"/>
          <p:cNvSpPr>
            <a:spLocks noGrp="1"/>
          </p:cNvSpPr>
          <p:nvPr>
            <p:ph type="body" sz="quarter" idx="1"/>
          </p:nvPr>
        </p:nvSpPr>
        <p:spPr>
          <a:xfrm>
            <a:off x="906357" y="4715154"/>
            <a:ext cx="4984962" cy="4466987"/>
          </a:xfrm>
          <a:prstGeom prst="rect">
            <a:avLst/>
          </a:prstGeom>
        </p:spPr>
        <p:txBody>
          <a:bodyPr lIns="91432" tIns="45716" rIns="91432" bIns="45716"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156596830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</a:t>
            </a:fld>
            <a:endParaRPr lang="de-CH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11</a:t>
            </a:fld>
            <a:endParaRPr lang="de-CH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12</a:t>
            </a:fld>
            <a:endParaRPr lang="de-CH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13</a:t>
            </a:fld>
            <a:endParaRPr lang="de-CH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14</a:t>
            </a:fld>
            <a:endParaRPr lang="de-CH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15</a:t>
            </a:fld>
            <a:endParaRPr lang="de-CH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16</a:t>
            </a:fld>
            <a:endParaRPr lang="de-CH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17</a:t>
            </a:fld>
            <a:endParaRPr lang="de-CH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18</a:t>
            </a:fld>
            <a:endParaRPr lang="de-CH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19</a:t>
            </a:fld>
            <a:endParaRPr lang="de-CH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20</a:t>
            </a:fld>
            <a:endParaRPr lang="de-CH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</a:t>
            </a:fld>
            <a:endParaRPr lang="de-CH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21</a:t>
            </a:fld>
            <a:endParaRPr lang="de-CH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22</a:t>
            </a:fld>
            <a:endParaRPr lang="de-CH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23</a:t>
            </a:fld>
            <a:endParaRPr lang="de-CH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24</a:t>
            </a:fld>
            <a:endParaRPr lang="de-CH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25</a:t>
            </a:fld>
            <a:endParaRPr lang="de-CH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26</a:t>
            </a:fld>
            <a:endParaRPr lang="de-CH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27</a:t>
            </a:fld>
            <a:endParaRPr lang="de-CH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28</a:t>
            </a:fld>
            <a:endParaRPr lang="de-CH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29</a:t>
            </a:fld>
            <a:endParaRPr lang="de-CH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30</a:t>
            </a:fld>
            <a:endParaRPr lang="de-CH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4</a:t>
            </a:fld>
            <a:endParaRPr lang="de-CH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31</a:t>
            </a:fld>
            <a:endParaRPr lang="de-CH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32</a:t>
            </a:fld>
            <a:endParaRPr lang="de-CH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33</a:t>
            </a:fld>
            <a:endParaRPr lang="de-CH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34</a:t>
            </a:fld>
            <a:endParaRPr lang="de-CH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35</a:t>
            </a:fld>
            <a:endParaRPr lang="de-CH" dirty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36</a:t>
            </a:fld>
            <a:endParaRPr lang="de-CH" dirty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37</a:t>
            </a:fld>
            <a:endParaRPr lang="de-CH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38</a:t>
            </a:fld>
            <a:endParaRPr lang="de-CH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39</a:t>
            </a:fld>
            <a:endParaRPr lang="de-CH" dirty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40</a:t>
            </a:fld>
            <a:endParaRPr lang="de-CH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5</a:t>
            </a:fld>
            <a:endParaRPr lang="de-CH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41</a:t>
            </a:fld>
            <a:endParaRPr lang="de-CH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6</a:t>
            </a:fld>
            <a:endParaRPr lang="de-CH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7</a:t>
            </a:fld>
            <a:endParaRPr lang="de-CH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8</a:t>
            </a:fld>
            <a:endParaRPr lang="de-CH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9</a:t>
            </a:fld>
            <a:endParaRPr lang="de-CH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None/>
            </a:pPr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>
          <a:xfrm>
            <a:off x="3849690" y="9428243"/>
            <a:ext cx="2946400" cy="496808"/>
          </a:xfrm>
          <a:prstGeom prst="rect">
            <a:avLst/>
          </a:prstGeom>
        </p:spPr>
        <p:txBody>
          <a:bodyPr lIns="91432" tIns="45716" rIns="91432" bIns="45716"/>
          <a:lstStyle/>
          <a:p>
            <a:fld id="{29C9C6F1-DFA2-451A-A69E-32AB97655B80}" type="slidenum">
              <a:rPr lang="de-CH" smtClean="0"/>
              <a:pPr/>
              <a:t>10</a:t>
            </a:fld>
            <a:endParaRPr lang="de-CH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Titelmasterformat durch Klicken bearbeiten</a:t>
            </a:r>
          </a:p>
        </p:txBody>
      </p:sp>
      <p:sp>
        <p:nvSpPr>
          <p:cNvPr id="11" name="Shape 1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Textmasterformate durch Klicken bearbeiten</a:t>
            </a:r>
          </a:p>
          <a:p>
            <a:pPr lvl="1">
              <a:defRPr sz="1800"/>
            </a:pPr>
            <a:r>
              <a:rPr sz="2000"/>
              <a:t>Zweite Ebene</a:t>
            </a:r>
          </a:p>
          <a:p>
            <a:pPr lvl="2">
              <a:defRPr sz="1800"/>
            </a:pPr>
            <a:r>
              <a:rPr sz="2000"/>
              <a:t>Dritte Ebene</a:t>
            </a:r>
          </a:p>
          <a:p>
            <a:pPr lvl="3">
              <a:defRPr sz="1800"/>
            </a:pPr>
            <a:r>
              <a:rPr sz="2000"/>
              <a:t>Vierte Ebene</a:t>
            </a:r>
          </a:p>
          <a:p>
            <a:pPr lvl="4">
              <a:defRPr sz="1800"/>
            </a:pPr>
            <a:r>
              <a:rPr sz="2000"/>
              <a:t>Fünfte Ebene</a:t>
            </a:r>
          </a:p>
        </p:txBody>
      </p:sp>
      <p:sp>
        <p:nvSpPr>
          <p:cNvPr id="12" name="Shape 1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Titelmasterformat durch Klicken bearbeiten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Textmasterformate durch Klicken bearbeiten</a:t>
            </a:r>
          </a:p>
          <a:p>
            <a:pPr lvl="1">
              <a:defRPr sz="1800"/>
            </a:pPr>
            <a:r>
              <a:rPr sz="2000"/>
              <a:t>Zweite Ebene</a:t>
            </a:r>
          </a:p>
          <a:p>
            <a:pPr lvl="2">
              <a:defRPr sz="1800"/>
            </a:pPr>
            <a:r>
              <a:rPr sz="2000"/>
              <a:t>Dritte Ebene</a:t>
            </a:r>
          </a:p>
          <a:p>
            <a:pPr lvl="3">
              <a:defRPr sz="1800"/>
            </a:pPr>
            <a:r>
              <a:rPr sz="2000"/>
              <a:t>Vierte Ebene</a:t>
            </a:r>
          </a:p>
          <a:p>
            <a:pPr lvl="4">
              <a:defRPr sz="1800"/>
            </a:pPr>
            <a:r>
              <a:rPr sz="2000"/>
              <a:t>Fünfte Ebene</a:t>
            </a:r>
          </a:p>
        </p:txBody>
      </p:sp>
      <p:sp>
        <p:nvSpPr>
          <p:cNvPr id="33" name="Shape 3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pPr lvl="0">
              <a:defRPr sz="1800" b="0"/>
            </a:pPr>
            <a:r>
              <a:rPr sz="2000" b="1"/>
              <a:t>Titelmasterformat durch Klicken bearbeiten</a:t>
            </a:r>
          </a:p>
        </p:txBody>
      </p:sp>
      <p:sp>
        <p:nvSpPr>
          <p:cNvPr id="36" name="Shape 36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None/>
              <a:defRPr sz="1400"/>
            </a:lvl1pPr>
          </a:lstStyle>
          <a:p>
            <a:pPr lvl="0">
              <a:defRPr sz="1800"/>
            </a:pPr>
            <a:r>
              <a:rPr sz="1400"/>
              <a:t>Textmasterformate durch Klicken bearbeiten</a:t>
            </a:r>
          </a:p>
        </p:txBody>
      </p:sp>
      <p:sp>
        <p:nvSpPr>
          <p:cNvPr id="37" name="Shape 37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Titelmasterformat durch Klicken bearbeiten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Textmasterformate durch Klicken bearbeiten</a:t>
            </a:r>
          </a:p>
          <a:p>
            <a:pPr lvl="1">
              <a:defRPr sz="1800"/>
            </a:pPr>
            <a:r>
              <a:rPr sz="2000"/>
              <a:t>Zweite Ebene</a:t>
            </a:r>
          </a:p>
          <a:p>
            <a:pPr lvl="2">
              <a:defRPr sz="1800"/>
            </a:pPr>
            <a:r>
              <a:rPr sz="2000"/>
              <a:t>Dritte Ebene</a:t>
            </a:r>
          </a:p>
          <a:p>
            <a:pPr lvl="3">
              <a:defRPr sz="1800"/>
            </a:pPr>
            <a:r>
              <a:rPr sz="2000"/>
              <a:t>Vierte Ebene</a:t>
            </a:r>
          </a:p>
          <a:p>
            <a:pPr lvl="4">
              <a:defRPr sz="1800"/>
            </a:pPr>
            <a:r>
              <a:rPr sz="2000"/>
              <a:t>Fünfte Ebene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/>
          </p:cNvSpPr>
          <p:nvPr>
            <p:ph type="title"/>
          </p:nvPr>
        </p:nvSpPr>
        <p:spPr>
          <a:xfrm>
            <a:off x="6629400" y="0"/>
            <a:ext cx="2057400" cy="6400802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4400"/>
              <a:t>Titelmasterformat durch Klicken bearbeiten</a:t>
            </a:r>
          </a:p>
        </p:txBody>
      </p:sp>
      <p:sp>
        <p:nvSpPr>
          <p:cNvPr id="44" name="Shape 44"/>
          <p:cNvSpPr>
            <a:spLocks noGrp="1"/>
          </p:cNvSpPr>
          <p:nvPr>
            <p:ph type="body" idx="1"/>
          </p:nvPr>
        </p:nvSpPr>
        <p:spPr>
          <a:xfrm>
            <a:off x="457200" y="274638"/>
            <a:ext cx="6019800" cy="6583363"/>
          </a:xfrm>
          <a:prstGeom prst="rect">
            <a:avLst/>
          </a:prstGeom>
        </p:spPr>
        <p:txBody>
          <a:bodyPr/>
          <a:lstStyle/>
          <a:p>
            <a:pPr lvl="0">
              <a:defRPr sz="1800"/>
            </a:pPr>
            <a:r>
              <a:rPr sz="2000"/>
              <a:t>Textmasterformate durch Klicken bearbeiten</a:t>
            </a:r>
          </a:p>
          <a:p>
            <a:pPr lvl="1">
              <a:defRPr sz="1800"/>
            </a:pPr>
            <a:r>
              <a:rPr sz="2000"/>
              <a:t>Zweite Ebene</a:t>
            </a:r>
          </a:p>
          <a:p>
            <a:pPr lvl="2">
              <a:defRPr sz="1800"/>
            </a:pPr>
            <a:r>
              <a:rPr sz="2000"/>
              <a:t>Dritte Ebene</a:t>
            </a:r>
          </a:p>
          <a:p>
            <a:pPr lvl="3">
              <a:defRPr sz="1800"/>
            </a:pPr>
            <a:r>
              <a:rPr sz="2000"/>
              <a:t>Vierte Ebene</a:t>
            </a:r>
          </a:p>
          <a:p>
            <a:pPr lvl="4">
              <a:defRPr sz="1800"/>
            </a:pPr>
            <a:r>
              <a:rPr sz="2000"/>
              <a:t>Fünfte Ebene</a:t>
            </a:r>
          </a:p>
        </p:txBody>
      </p:sp>
      <p:sp>
        <p:nvSpPr>
          <p:cNvPr id="45" name="Shape 4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1285875" y="1449388"/>
            <a:ext cx="3659188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97463" y="1449388"/>
            <a:ext cx="3660775" cy="47783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>
          <a:xfrm>
            <a:off x="5314950" y="6491288"/>
            <a:ext cx="2968625" cy="3667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de-CH" smtClean="0"/>
              <a:t>USR III / Städtische Steuerkonferenz / 14.3.2014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67902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457200" y="92076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 anchor="ctr"/>
          <a:lstStyle/>
          <a:p>
            <a:pPr lvl="0">
              <a:defRPr sz="1800"/>
            </a:pPr>
            <a:r>
              <a:rPr sz="4400"/>
              <a:t>Titelmasterformat durch Klicken bearbeiten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/>
          <a:p>
            <a:pPr lvl="0">
              <a:defRPr sz="1800"/>
            </a:pPr>
            <a:r>
              <a:rPr sz="2000"/>
              <a:t>Textmasterformate durch Klicken bearbeiten</a:t>
            </a:r>
          </a:p>
          <a:p>
            <a:pPr lvl="1">
              <a:defRPr sz="1800"/>
            </a:pPr>
            <a:r>
              <a:rPr sz="2000"/>
              <a:t>Zweite Ebene</a:t>
            </a:r>
          </a:p>
          <a:p>
            <a:pPr lvl="2">
              <a:defRPr sz="1800"/>
            </a:pPr>
            <a:r>
              <a:rPr sz="2000"/>
              <a:t>Dritte Ebene</a:t>
            </a:r>
          </a:p>
          <a:p>
            <a:pPr lvl="3">
              <a:defRPr sz="1800"/>
            </a:pPr>
            <a:r>
              <a:rPr sz="2000"/>
              <a:t>Vierte Ebene</a:t>
            </a:r>
          </a:p>
          <a:p>
            <a:pPr lvl="4">
              <a:defRPr sz="1800"/>
            </a:pPr>
            <a:r>
              <a:rPr sz="2000"/>
              <a:t>Fünfte Ebene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553200" y="6245225"/>
            <a:ext cx="2133600" cy="288824"/>
          </a:xfrm>
          <a:prstGeom prst="rect">
            <a:avLst/>
          </a:prstGeom>
          <a:ln w="12700">
            <a:miter lim="400000"/>
          </a:ln>
        </p:spPr>
        <p:txBody>
          <a:bodyPr lIns="45719" rIns="45719">
            <a:spAutoFit/>
          </a:bodyPr>
          <a:lstStyle>
            <a:lvl1pPr algn="r">
              <a:defRPr sz="1400"/>
            </a:lvl1pPr>
          </a:lstStyle>
          <a:p>
            <a:pPr lvl="0"/>
            <a:fld id="{86CB4B4D-7CA3-9044-876B-883B54F8677D}" type="slidenum">
              <a:rPr/>
              <a:pPr lvl="0"/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6" r:id="rId2"/>
    <p:sldLayoutId id="2147483657" r:id="rId3"/>
    <p:sldLayoutId id="2147483658" r:id="rId4"/>
    <p:sldLayoutId id="2147483659" r:id="rId5"/>
    <p:sldLayoutId id="2147483660" r:id="rId6"/>
  </p:sldLayoutIdLst>
  <p:transition spd="med"/>
  <p:hf hdr="0" ftr="0" dt="0"/>
  <p:txStyles>
    <p:titleStyle>
      <a:lvl1pPr algn="ctr">
        <a:defRPr sz="4400">
          <a:latin typeface="Arial"/>
          <a:ea typeface="Arial"/>
          <a:cs typeface="Arial"/>
          <a:sym typeface="Arial"/>
        </a:defRPr>
      </a:lvl1pPr>
      <a:lvl2pPr algn="ctr">
        <a:defRPr sz="4400">
          <a:latin typeface="Arial"/>
          <a:ea typeface="Arial"/>
          <a:cs typeface="Arial"/>
          <a:sym typeface="Arial"/>
        </a:defRPr>
      </a:lvl2pPr>
      <a:lvl3pPr algn="ctr">
        <a:defRPr sz="4400">
          <a:latin typeface="Arial"/>
          <a:ea typeface="Arial"/>
          <a:cs typeface="Arial"/>
          <a:sym typeface="Arial"/>
        </a:defRPr>
      </a:lvl3pPr>
      <a:lvl4pPr algn="ctr">
        <a:defRPr sz="4400">
          <a:latin typeface="Arial"/>
          <a:ea typeface="Arial"/>
          <a:cs typeface="Arial"/>
          <a:sym typeface="Arial"/>
        </a:defRPr>
      </a:lvl4pPr>
      <a:lvl5pPr algn="ctr">
        <a:defRPr sz="4400">
          <a:latin typeface="Arial"/>
          <a:ea typeface="Arial"/>
          <a:cs typeface="Arial"/>
          <a:sym typeface="Arial"/>
        </a:defRPr>
      </a:lvl5pPr>
      <a:lvl6pPr indent="457200" algn="ctr">
        <a:defRPr sz="4400">
          <a:latin typeface="Arial"/>
          <a:ea typeface="Arial"/>
          <a:cs typeface="Arial"/>
          <a:sym typeface="Arial"/>
        </a:defRPr>
      </a:lvl6pPr>
      <a:lvl7pPr indent="914400" algn="ctr">
        <a:defRPr sz="4400">
          <a:latin typeface="Arial"/>
          <a:ea typeface="Arial"/>
          <a:cs typeface="Arial"/>
          <a:sym typeface="Arial"/>
        </a:defRPr>
      </a:lvl7pPr>
      <a:lvl8pPr indent="1371600" algn="ctr">
        <a:defRPr sz="4400">
          <a:latin typeface="Arial"/>
          <a:ea typeface="Arial"/>
          <a:cs typeface="Arial"/>
          <a:sym typeface="Arial"/>
        </a:defRPr>
      </a:lvl8pPr>
      <a:lvl9pPr indent="1828800" algn="ctr">
        <a:defRPr sz="4400">
          <a:latin typeface="Arial"/>
          <a:ea typeface="Arial"/>
          <a:cs typeface="Arial"/>
          <a:sym typeface="Arial"/>
        </a:defRPr>
      </a:lvl9pPr>
    </p:titleStyle>
    <p:bodyStyle>
      <a:lvl1pPr marL="214312" indent="-214312">
        <a:spcBef>
          <a:spcPts val="400"/>
        </a:spcBef>
        <a:buSzPct val="100000"/>
        <a:buChar char="•"/>
        <a:defRPr sz="2000">
          <a:latin typeface="Arial"/>
          <a:ea typeface="Arial"/>
          <a:cs typeface="Arial"/>
          <a:sym typeface="Arial"/>
        </a:defRPr>
      </a:lvl1pPr>
      <a:lvl2pPr marL="661307" indent="-204107">
        <a:spcBef>
          <a:spcPts val="400"/>
        </a:spcBef>
        <a:buSzPct val="100000"/>
        <a:buChar char="–"/>
        <a:defRPr sz="2000">
          <a:latin typeface="Arial"/>
          <a:ea typeface="Arial"/>
          <a:cs typeface="Arial"/>
          <a:sym typeface="Arial"/>
        </a:defRPr>
      </a:lvl2pPr>
      <a:lvl3pPr marL="1104900" indent="-190500">
        <a:spcBef>
          <a:spcPts val="400"/>
        </a:spcBef>
        <a:buSzPct val="100000"/>
        <a:buChar char="•"/>
        <a:defRPr sz="2000">
          <a:latin typeface="Arial"/>
          <a:ea typeface="Arial"/>
          <a:cs typeface="Arial"/>
          <a:sym typeface="Arial"/>
        </a:defRPr>
      </a:lvl3pPr>
      <a:lvl4pPr marL="1600200" indent="-228600">
        <a:spcBef>
          <a:spcPts val="400"/>
        </a:spcBef>
        <a:buSzPct val="100000"/>
        <a:buChar char="–"/>
        <a:defRPr sz="2000">
          <a:latin typeface="Arial"/>
          <a:ea typeface="Arial"/>
          <a:cs typeface="Arial"/>
          <a:sym typeface="Arial"/>
        </a:defRPr>
      </a:lvl4pPr>
      <a:lvl5pPr marL="2057400" indent="-228600">
        <a:spcBef>
          <a:spcPts val="400"/>
        </a:spcBef>
        <a:buSzPct val="100000"/>
        <a:buChar char="»"/>
        <a:defRPr sz="2000">
          <a:latin typeface="Arial"/>
          <a:ea typeface="Arial"/>
          <a:cs typeface="Arial"/>
          <a:sym typeface="Arial"/>
        </a:defRPr>
      </a:lvl5pPr>
      <a:lvl6pPr marL="2514600" indent="-228600">
        <a:spcBef>
          <a:spcPts val="400"/>
        </a:spcBef>
        <a:buSzPct val="100000"/>
        <a:buChar char="»"/>
        <a:defRPr sz="2000">
          <a:latin typeface="Arial"/>
          <a:ea typeface="Arial"/>
          <a:cs typeface="Arial"/>
          <a:sym typeface="Arial"/>
        </a:defRPr>
      </a:lvl6pPr>
      <a:lvl7pPr marL="2971800" indent="-228600">
        <a:spcBef>
          <a:spcPts val="400"/>
        </a:spcBef>
        <a:buSzPct val="100000"/>
        <a:buChar char="»"/>
        <a:defRPr sz="2000">
          <a:latin typeface="Arial"/>
          <a:ea typeface="Arial"/>
          <a:cs typeface="Arial"/>
          <a:sym typeface="Arial"/>
        </a:defRPr>
      </a:lvl7pPr>
      <a:lvl8pPr marL="3429000" indent="-228600">
        <a:spcBef>
          <a:spcPts val="400"/>
        </a:spcBef>
        <a:buSzPct val="100000"/>
        <a:buChar char="»"/>
        <a:defRPr sz="2000">
          <a:latin typeface="Arial"/>
          <a:ea typeface="Arial"/>
          <a:cs typeface="Arial"/>
          <a:sym typeface="Arial"/>
        </a:defRPr>
      </a:lvl8pPr>
      <a:lvl9pPr marL="3886200" indent="-228600">
        <a:spcBef>
          <a:spcPts val="400"/>
        </a:spcBef>
        <a:buSzPct val="100000"/>
        <a:buChar char="»"/>
        <a:defRPr sz="2000">
          <a:latin typeface="Arial"/>
          <a:ea typeface="Arial"/>
          <a:cs typeface="Arial"/>
          <a:sym typeface="Arial"/>
        </a:defRPr>
      </a:lvl9pPr>
    </p:bodyStyle>
    <p:otherStyle>
      <a:lvl1pPr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1pPr>
      <a:lvl2pPr indent="457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2pPr>
      <a:lvl3pPr indent="914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3pPr>
      <a:lvl4pPr indent="1371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4pPr>
      <a:lvl5pPr indent="18288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5pPr>
      <a:lvl6pPr indent="22860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6pPr>
      <a:lvl7pPr indent="27432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7pPr>
      <a:lvl8pPr indent="32004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8pPr>
      <a:lvl9pPr indent="3657600" algn="r">
        <a:defRPr sz="1400">
          <a:solidFill>
            <a:schemeClr val="tx1"/>
          </a:solid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e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/>
        </p:nvSpPr>
        <p:spPr>
          <a:xfrm>
            <a:off x="4035425" y="3120319"/>
            <a:ext cx="127000" cy="6173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0" tIns="0" rIns="0" bIns="0" anchor="ctr">
            <a:spAutoFit/>
          </a:bodyPr>
          <a:lstStyle/>
          <a:p>
            <a:pPr lvl="0"/>
            <a:r>
              <a:rPr dirty="0"/>
              <a:t/>
            </a:r>
            <a:br>
              <a:rPr dirty="0"/>
            </a:br>
            <a:endParaRPr dirty="0"/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377419" y="1456488"/>
            <a:ext cx="8229600" cy="4409086"/>
          </a:xfrm>
          <a:prstGeom prst="rect">
            <a:avLst/>
          </a:prstGeom>
        </p:spPr>
        <p:txBody>
          <a:bodyPr lIns="0" tIns="0" rIns="0" bIns="0" anchor="ctr">
            <a:normAutofit fontScale="70000" lnSpcReduction="20000"/>
          </a:bodyPr>
          <a:lstStyle/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36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3600" b="1" dirty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36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3600" b="1" dirty="0" smtClean="0"/>
          </a:p>
          <a:p>
            <a:pPr marL="457200" lvl="0" indent="-457200" algn="ctr">
              <a:spcBef>
                <a:spcPts val="500"/>
              </a:spcBef>
              <a:buNone/>
              <a:defRPr sz="1800"/>
            </a:pPr>
            <a:r>
              <a:rPr lang="de-CH" sz="5100" b="1" dirty="0" smtClean="0"/>
              <a:t>UNTERNEHMENSSTEUERREFORM III</a:t>
            </a:r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 smtClean="0"/>
          </a:p>
          <a:p>
            <a:pPr marL="457200" lvl="0" indent="-457200" algn="l">
              <a:spcBef>
                <a:spcPts val="500"/>
              </a:spcBef>
              <a:buNone/>
              <a:defRPr sz="1800"/>
            </a:pPr>
            <a:endParaRPr lang="de-CH" sz="1800" b="1" dirty="0"/>
          </a:p>
          <a:p>
            <a:pPr marL="457200" lvl="0" indent="-457200" algn="ctr">
              <a:spcBef>
                <a:spcPts val="500"/>
              </a:spcBef>
              <a:buNone/>
              <a:defRPr sz="1800"/>
            </a:pPr>
            <a:r>
              <a:rPr lang="de-CH" sz="2300" b="1" dirty="0" smtClean="0"/>
              <a:t>Bern, 5. </a:t>
            </a:r>
            <a:r>
              <a:rPr lang="de-CH" sz="2300" b="1" smtClean="0"/>
              <a:t>September </a:t>
            </a:r>
            <a:r>
              <a:rPr lang="de-CH" sz="2300" b="1" dirty="0" smtClean="0"/>
              <a:t>2016</a:t>
            </a:r>
          </a:p>
        </p:txBody>
      </p:sp>
      <p:pic>
        <p:nvPicPr>
          <p:cNvPr id="6" name="Picture 6" descr="ZV_Logo_CMK_kom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2700338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liennummernplatzhalter 1"/>
          <p:cNvSpPr>
            <a:spLocks noGrp="1"/>
          </p:cNvSpPr>
          <p:nvPr>
            <p:ph type="sldNum" sz="quarter" idx="2"/>
          </p:nvPr>
        </p:nvSpPr>
        <p:spPr/>
        <p:txBody>
          <a:bodyPr/>
          <a:lstStyle/>
          <a:p>
            <a:pPr lvl="0"/>
            <a:fld id="{86CB4B4D-7CA3-9044-876B-883B54F8677D}" type="slidenum">
              <a:rPr lang="de-CH" smtClean="0"/>
              <a:pPr lvl="0"/>
              <a:t>1</a:t>
            </a:fld>
            <a:endParaRPr lang="de-CH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872530"/>
            <a:ext cx="8640960" cy="5760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Empfohlene Massnahmen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Ø"/>
              <a:tabLst/>
              <a:defRPr/>
            </a:pPr>
            <a:endParaRPr kumimoji="0" lang="de-CH" sz="11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Wingdings" pitchFamily="2" charset="2"/>
              <a:buChar char="Ø"/>
              <a:tabLst/>
              <a:defRPr/>
            </a:pPr>
            <a:r>
              <a:rPr kumimoji="0" lang="de-CH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Empfehlungen der Projektorganisation: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FF0000"/>
              </a:buClr>
              <a:buSzPct val="100000"/>
              <a:buNone/>
              <a:tabLst/>
              <a:defRPr/>
            </a:pPr>
            <a:endParaRPr kumimoji="0" lang="de-CH" sz="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Einführung einer Lizenzbox</a:t>
            </a:r>
            <a:endParaRPr kumimoji="0" lang="de-CH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auf der Ebene der kantonalen Steuern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Prüfung einer zinsbereinigten Gewinnsteuer</a:t>
            </a:r>
            <a:endParaRPr kumimoji="0" lang="de-CH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beschränkt auf das « Sicherheitseigenkapital »</a:t>
            </a: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direkte Bundessteuer und kantonale Steuern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Senkung des kantonalen Gewinnsteuersatzes</a:t>
            </a: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soweit es ein Kanton für erforderlich hält, um seine internationale Wettbewerbsfähigkeit zu erhalten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defRPr/>
            </a:pPr>
            <a:endParaRPr kumimoji="0" lang="de-CH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Prüfung Abschaffung der Emissionsabgabe auf Eigenkapital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Prüfung Anpassungen bei der kantonalen Kapitalsteuer</a:t>
            </a: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0227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hape 72"/>
          <p:cNvSpPr txBox="1">
            <a:spLocks/>
          </p:cNvSpPr>
          <p:nvPr/>
        </p:nvSpPr>
        <p:spPr>
          <a:xfrm>
            <a:off x="438137" y="1268387"/>
            <a:ext cx="8625793" cy="5040561"/>
          </a:xfrm>
          <a:prstGeom prst="rect">
            <a:avLst/>
          </a:prstGeom>
          <a:ln w="9525">
            <a:solidFill>
              <a:srgbClr val="FFFFFF"/>
            </a:solidFill>
            <a:miter lim="8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normAutofit/>
          </a:bodyPr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600" b="0" i="1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28601" y="1268387"/>
            <a:ext cx="8667750" cy="497058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Zinsbereinigte Gewinnsteuer (NID</a:t>
            </a:r>
            <a:r>
              <a:rPr lang="de-CH" sz="3600" b="1" dirty="0" smtClean="0"/>
              <a:t>)</a:t>
            </a:r>
          </a:p>
          <a:p>
            <a:pPr marL="1971675" indent="-352425"/>
            <a:endParaRPr lang="de-CH" sz="1100" dirty="0"/>
          </a:p>
          <a:p>
            <a:r>
              <a:rPr lang="de-CH" sz="2600" b="1" u="sng" dirty="0" smtClean="0"/>
              <a:t>Bundesrat</a:t>
            </a:r>
            <a:r>
              <a:rPr lang="de-CH" sz="2600" b="1" dirty="0"/>
              <a:t>:</a:t>
            </a:r>
            <a:r>
              <a:rPr lang="de-CH" b="1" dirty="0"/>
              <a:t>	</a:t>
            </a:r>
            <a:endParaRPr lang="de-CH" b="1" dirty="0" smtClean="0"/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 smtClean="0"/>
              <a:t>Verzichtet </a:t>
            </a:r>
            <a:r>
              <a:rPr lang="de-CH" sz="2000" dirty="0"/>
              <a:t>nach Vernehmlassung  (allein auf </a:t>
            </a:r>
            <a:r>
              <a:rPr lang="de-CH" sz="2000" dirty="0" smtClean="0"/>
              <a:t>Bundesebene drohen </a:t>
            </a:r>
            <a:r>
              <a:rPr lang="de-CH" sz="2000" dirty="0"/>
              <a:t>Steuerausfälle in Höhe von fast </a:t>
            </a:r>
            <a:r>
              <a:rPr lang="de-CH" sz="2000" dirty="0" smtClean="0"/>
              <a:t>CHF 270 </a:t>
            </a:r>
            <a:r>
              <a:rPr lang="de-CH" sz="2000" dirty="0"/>
              <a:t>Millionen)</a:t>
            </a:r>
          </a:p>
          <a:p>
            <a:r>
              <a:rPr lang="de-CH" sz="2600" b="1" u="sng" dirty="0"/>
              <a:t>Nationalrat:</a:t>
            </a:r>
            <a:r>
              <a:rPr lang="de-CH" sz="2600" u="sng" dirty="0"/>
              <a:t> </a:t>
            </a:r>
            <a:endParaRPr lang="de-CH" sz="2600" dirty="0"/>
          </a:p>
          <a:p>
            <a:pPr marL="1971675" lvl="4" indent="-352425">
              <a:buFont typeface="Symbol" panose="05050102010706020507" pitchFamily="18" charset="2"/>
              <a:buChar char="-"/>
            </a:pPr>
            <a:r>
              <a:rPr lang="de-CH" sz="2000" dirty="0"/>
              <a:t>Möchte NID wieder </a:t>
            </a:r>
            <a:r>
              <a:rPr lang="de-CH" sz="2000" dirty="0" smtClean="0"/>
              <a:t>einführen Wäre </a:t>
            </a:r>
            <a:r>
              <a:rPr lang="de-CH" sz="2000" dirty="0"/>
              <a:t>für die Kantone freiwillig</a:t>
            </a:r>
          </a:p>
          <a:p>
            <a:pPr marL="1971675" lvl="4" indent="-352425">
              <a:buFont typeface="Symbol" panose="05050102010706020507" pitchFamily="18" charset="2"/>
              <a:buChar char="-"/>
            </a:pPr>
            <a:r>
              <a:rPr lang="de-CH" sz="2000" i="1" dirty="0" smtClean="0"/>
              <a:t>Deckelung </a:t>
            </a:r>
            <a:r>
              <a:rPr lang="de-CH" sz="2000" i="1" dirty="0"/>
              <a:t>der Steuerreduktion</a:t>
            </a:r>
            <a:endParaRPr lang="de-CH" sz="2000" dirty="0"/>
          </a:p>
          <a:p>
            <a:pPr marL="1971675" indent="-352425"/>
            <a:endParaRPr lang="de-CH" sz="2000" dirty="0" smtClean="0"/>
          </a:p>
          <a:p>
            <a:r>
              <a:rPr lang="de-CH" sz="2000" b="1" dirty="0" smtClean="0">
                <a:solidFill>
                  <a:srgbClr val="FF0000"/>
                </a:solidFill>
              </a:rPr>
              <a:t>Quote </a:t>
            </a:r>
            <a:r>
              <a:rPr lang="de-CH" sz="2000" b="1" dirty="0">
                <a:solidFill>
                  <a:srgbClr val="FF0000"/>
                </a:solidFill>
              </a:rPr>
              <a:t>von Bilanzsumme/Eigenkapital sollte NID für Gross-banken und Versicherungen ausschliessen (war nicht möglich)</a:t>
            </a:r>
          </a:p>
          <a:p>
            <a:pPr marL="1971675" indent="-352425"/>
            <a:r>
              <a:rPr lang="de-CH" sz="2000" b="1" dirty="0"/>
              <a:t> 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669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99145" y="1268760"/>
            <a:ext cx="8712968" cy="432048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Empfohlene Massnahmen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Auswirkungen</a:t>
            </a:r>
          </a:p>
          <a:p>
            <a:pPr marL="1974850" marR="0" lvl="2" indent="-355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Beschränkung der Mindereinnahmen und des Verlustes an Wertschöpfung/Arbeitsplätzen im Vergleich zum Szenario ohne USR III</a:t>
            </a:r>
          </a:p>
          <a:p>
            <a:pPr marL="1974850" marR="0" lvl="1" indent="-355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Höherer Harmonisierungsgrad und Transparenz als im Szenario ohne USR III</a:t>
            </a:r>
          </a:p>
          <a:p>
            <a:pPr marL="1974850" marR="0" lvl="1" indent="-355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>
                <a:tab pos="1438275" algn="l"/>
              </a:tabLst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None/>
              <a:defRPr/>
            </a:pPr>
            <a:r>
              <a:rPr kumimoji="0" lang="de-CH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Mindereinnahmen im Vergleich zum Status quo sind unvermeidbar; Quantifizierung ist nur beschränkt möglich</a:t>
            </a:r>
          </a:p>
          <a:p>
            <a:pPr marL="1974850" marR="0" lvl="1" indent="-3556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61307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477672" y="1310185"/>
            <a:ext cx="8093122" cy="369331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Patentbox </a:t>
            </a:r>
            <a:endParaRPr lang="de-CH" sz="3600" b="1" dirty="0" smtClean="0"/>
          </a:p>
          <a:p>
            <a:endParaRPr lang="de-CH" sz="3600" dirty="0"/>
          </a:p>
          <a:p>
            <a:r>
              <a:rPr lang="de-CH" sz="2000" dirty="0"/>
              <a:t>Auf kantonaler Ebene reduzierte Besteuerung von Erträgen aus Patenten </a:t>
            </a:r>
            <a:r>
              <a:rPr lang="de-CH" sz="2000" i="1" dirty="0"/>
              <a:t>und anderen </a:t>
            </a:r>
            <a:r>
              <a:rPr lang="de-CH" sz="2000" i="1" dirty="0" smtClean="0"/>
              <a:t>Immaterialgütern </a:t>
            </a:r>
            <a:r>
              <a:rPr lang="de-CH" sz="2000" dirty="0" smtClean="0"/>
              <a:t>Weiter Anwendungsbereich</a:t>
            </a:r>
          </a:p>
          <a:p>
            <a:endParaRPr lang="de-CH" dirty="0"/>
          </a:p>
          <a:p>
            <a:r>
              <a:rPr lang="de-CH" sz="2600" b="1" u="sng" dirty="0"/>
              <a:t>Nationalrat</a:t>
            </a:r>
            <a:r>
              <a:rPr lang="de-CH" sz="2600" b="1" dirty="0"/>
              <a:t>: </a:t>
            </a:r>
            <a:endParaRPr lang="de-CH" sz="2600" b="1" dirty="0" smtClean="0"/>
          </a:p>
          <a:p>
            <a:endParaRPr lang="de-CH" dirty="0"/>
          </a:p>
          <a:p>
            <a:pPr marL="1979613" lvl="0" indent="-369888">
              <a:buFont typeface="Symbol" panose="05050102010706020507" pitchFamily="18" charset="2"/>
              <a:buChar char="-"/>
            </a:pPr>
            <a:r>
              <a:rPr lang="de-CH" sz="2000" dirty="0"/>
              <a:t>Will Höhe der Ermässigung den Kantonen überlassen</a:t>
            </a:r>
          </a:p>
          <a:p>
            <a:pPr marL="1979613" indent="-369888">
              <a:buFont typeface="Symbol" panose="05050102010706020507" pitchFamily="18" charset="2"/>
              <a:buChar char="-"/>
            </a:pPr>
            <a:r>
              <a:rPr lang="de-CH" sz="2000" i="1" dirty="0"/>
              <a:t>Deckelung der Steuerreduktion</a:t>
            </a:r>
            <a:endParaRPr kumimoji="0" lang="de-CH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8033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260268" y="1120180"/>
            <a:ext cx="8764462" cy="56228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  <a:spcBef>
                <a:spcPts val="1000"/>
              </a:spcBef>
            </a:pPr>
            <a:r>
              <a:rPr lang="de-CH" sz="36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Patentbox wird zu einer Patent-Lizenzbox</a:t>
            </a:r>
            <a:endParaRPr lang="de-CH" sz="3600" b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>
              <a:lnSpc>
                <a:spcPct val="90000"/>
              </a:lnSpc>
              <a:spcBef>
                <a:spcPts val="1000"/>
              </a:spcBef>
            </a:pPr>
            <a:r>
              <a:rPr lang="de-CH" sz="2600" b="1" kern="1200" dirty="0" err="1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Vernehmlassungsvorlage</a:t>
            </a:r>
            <a:r>
              <a:rPr lang="de-CH" sz="26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Patentbox</a:t>
            </a:r>
          </a:p>
          <a:p>
            <a:pPr marL="1971675" indent="-285750" algn="l" rtl="0">
              <a:lnSpc>
                <a:spcPct val="90000"/>
              </a:lnSpc>
              <a:spcBef>
                <a:spcPts val="500"/>
              </a:spcBef>
              <a:buFontTx/>
              <a:buChar char="-"/>
              <a:defRPr/>
            </a:pP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Schon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</a:t>
            </a:r>
            <a:r>
              <a:rPr lang="de-CH" sz="2000" kern="1200" dirty="0" err="1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Vernehmlassungsvorlage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weiter Anwendungsbereich, da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der CH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«alles» patentierbar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ist</a:t>
            </a:r>
          </a:p>
          <a:p>
            <a:pPr marL="10205" algn="l" rtl="0">
              <a:lnSpc>
                <a:spcPct val="90000"/>
              </a:lnSpc>
              <a:spcBef>
                <a:spcPts val="500"/>
              </a:spcBef>
              <a:defRPr/>
            </a:pPr>
            <a:endParaRPr lang="de-CH" sz="1050" kern="12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>
              <a:lnSpc>
                <a:spcPct val="90000"/>
              </a:lnSpc>
              <a:spcBef>
                <a:spcPts val="1000"/>
              </a:spcBef>
            </a:pPr>
            <a:r>
              <a:rPr lang="de-CH" sz="26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Nationalrat:</a:t>
            </a:r>
            <a:r>
              <a:rPr lang="de-CH" sz="26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de-CH" sz="20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Ausweitung der Patentbox zu einer «Lizenzbox</a:t>
            </a:r>
            <a:r>
              <a:rPr lang="de-CH" sz="2000" b="1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»:</a:t>
            </a:r>
          </a:p>
          <a:p>
            <a:pPr marL="1971675" indent="-352425" algn="l" rtl="0">
              <a:lnSpc>
                <a:spcPct val="90000"/>
              </a:lnSpc>
              <a:spcBef>
                <a:spcPts val="1000"/>
              </a:spcBef>
              <a:buFont typeface="Symbol" panose="05050102010706020507" pitchFamily="18" charset="2"/>
              <a:buChar char="-"/>
            </a:pP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Neben Patenten qualifizieren neu auch «vergleichbare Rechte»</a:t>
            </a:r>
          </a:p>
          <a:p>
            <a:pPr marL="1971675" indent="-352425" algn="l" rtl="0">
              <a:lnSpc>
                <a:spcPct val="90000"/>
              </a:lnSpc>
              <a:spcBef>
                <a:spcPts val="1000"/>
              </a:spcBef>
              <a:buFont typeface="Symbol" panose="05050102010706020507" pitchFamily="18" charset="2"/>
              <a:buChar char="-"/>
            </a:pP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Bundesrat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kann als «vergleichbare Rechte» auch </a:t>
            </a:r>
            <a:r>
              <a:rPr lang="de-CH" sz="20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nicht patentgeschützte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Erfindung von KMUs sowie </a:t>
            </a:r>
            <a:r>
              <a:rPr lang="de-CH" sz="20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Software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definieren</a:t>
            </a:r>
          </a:p>
          <a:p>
            <a:pPr marL="1971675" indent="-352425" algn="l" rtl="0">
              <a:lnSpc>
                <a:spcPct val="90000"/>
              </a:lnSpc>
              <a:spcBef>
                <a:spcPts val="1000"/>
              </a:spcBef>
              <a:buFont typeface="Symbol" panose="05050102010706020507" pitchFamily="18" charset="2"/>
              <a:buChar char="-"/>
            </a:pP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Zugang zur Box erleichtert (es wird kein massgeblicher Beitrag des Patentinhabers mehr gefordert)</a:t>
            </a:r>
          </a:p>
          <a:p>
            <a:pPr marL="1971675" indent="-352425" algn="l" rtl="0">
              <a:lnSpc>
                <a:spcPct val="90000"/>
              </a:lnSpc>
              <a:spcBef>
                <a:spcPts val="1000"/>
              </a:spcBef>
              <a:buFont typeface="Symbol" panose="05050102010706020507" pitchFamily="18" charset="2"/>
              <a:buChar char="-"/>
            </a:pP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Ermässigung von «höchstens 80%» auf 90% erhöht</a:t>
            </a:r>
          </a:p>
        </p:txBody>
      </p:sp>
    </p:spTree>
    <p:extLst>
      <p:ext uri="{BB962C8B-B14F-4D97-AF65-F5344CB8AC3E}">
        <p14:creationId xmlns:p14="http://schemas.microsoft.com/office/powerpoint/2010/main" val="632100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251520" y="1308801"/>
            <a:ext cx="8640960" cy="53409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90000"/>
              </a:lnSpc>
              <a:spcBef>
                <a:spcPts val="1000"/>
              </a:spcBef>
            </a:pPr>
            <a:r>
              <a:rPr lang="de-CH" sz="36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Patent-Lizenzboxen </a:t>
            </a:r>
            <a:endParaRPr lang="de-CH" sz="3600" b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>
              <a:lnSpc>
                <a:spcPct val="90000"/>
              </a:lnSpc>
              <a:spcBef>
                <a:spcPts val="1000"/>
              </a:spcBef>
            </a:pPr>
            <a:r>
              <a:rPr lang="de-CH" sz="26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Folgen</a:t>
            </a:r>
            <a:r>
              <a:rPr lang="de-CH" sz="2400" b="1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1885950" lvl="1" indent="-266700" algn="l" rtl="0">
              <a:lnSpc>
                <a:spcPct val="90000"/>
              </a:lnSpc>
              <a:spcBef>
                <a:spcPts val="500"/>
              </a:spcBef>
              <a:buFont typeface="Symbol" panose="05050102010706020507" pitchFamily="18" charset="2"/>
              <a:buChar char="-"/>
            </a:pP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Lizenzerträge (aus der Verwertung von Rechten) können in die Box fliessen</a:t>
            </a:r>
          </a:p>
          <a:p>
            <a:pPr marL="1885950" lvl="1" indent="-266700" algn="l" rtl="0">
              <a:lnSpc>
                <a:spcPct val="90000"/>
              </a:lnSpc>
              <a:spcBef>
                <a:spcPts val="500"/>
              </a:spcBef>
              <a:buFont typeface="Symbol" panose="05050102010706020507" pitchFamily="18" charset="2"/>
              <a:buChar char="-"/>
            </a:pP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Erträge aus Software können in die Box fliessen</a:t>
            </a:r>
            <a:endParaRPr lang="de-CH" sz="2000" b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3812" algn="l" rtl="0">
              <a:lnSpc>
                <a:spcPct val="90000"/>
              </a:lnSpc>
              <a:spcBef>
                <a:spcPts val="500"/>
              </a:spcBef>
            </a:pPr>
            <a:endParaRPr lang="de-CH" b="1" kern="1200" dirty="0">
              <a:solidFill>
                <a:prstClr val="black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>
              <a:lnSpc>
                <a:spcPct val="90000"/>
              </a:lnSpc>
              <a:spcBef>
                <a:spcPts val="500"/>
              </a:spcBef>
            </a:pPr>
            <a:r>
              <a:rPr lang="de-CH" sz="2600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Beispiel</a:t>
            </a:r>
            <a:r>
              <a:rPr lang="de-CH" sz="2600" b="1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de-CH" b="1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</a:p>
          <a:p>
            <a:pPr marL="1339850" algn="l" rtl="0">
              <a:lnSpc>
                <a:spcPct val="90000"/>
              </a:lnSpc>
              <a:spcBef>
                <a:spcPts val="500"/>
              </a:spcBef>
            </a:pP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Unternehmen </a:t>
            </a: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ist im Softwarebereich tätig</a:t>
            </a:r>
          </a:p>
          <a:p>
            <a:pPr marL="1339850" lvl="2" indent="0" algn="l" rtl="0">
              <a:lnSpc>
                <a:spcPct val="90000"/>
              </a:lnSpc>
              <a:spcBef>
                <a:spcPts val="500"/>
              </a:spcBef>
            </a:pP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►150</a:t>
            </a: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der F&amp;E sind abzugsfähig</a:t>
            </a: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;</a:t>
            </a:r>
          </a:p>
          <a:p>
            <a:pPr marL="1339850" lvl="2" indent="0" algn="l" rtl="0">
              <a:lnSpc>
                <a:spcPct val="90000"/>
              </a:lnSpc>
              <a:spcBef>
                <a:spcPts val="500"/>
              </a:spcBef>
            </a:pP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►Gewinne </a:t>
            </a: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aus dem Verkauf </a:t>
            </a: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von Softwarelizenzen werden 	    auf 20</a:t>
            </a:r>
            <a:r>
              <a:rPr lang="de-CH" sz="2000" kern="1200" dirty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% gekürzt;</a:t>
            </a:r>
          </a:p>
          <a:p>
            <a:pPr marL="1339850" lvl="1" indent="0" algn="l" rtl="0">
              <a:lnSpc>
                <a:spcPct val="90000"/>
              </a:lnSpc>
              <a:spcBef>
                <a:spcPts val="500"/>
              </a:spcBef>
            </a:pPr>
            <a:r>
              <a:rPr lang="de-CH" sz="2000" kern="1200" dirty="0" smtClean="0">
                <a:solidFill>
                  <a:prstClr val="black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klägliche Rest wird mit den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gesenkten Steuersätzen 	 	multipliziert;  Resultat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Steuerlast Kantons- und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		Gemeindesteuern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2% bis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maximal 4%!</a:t>
            </a:r>
          </a:p>
          <a:p>
            <a:pPr algn="l" rtl="0"/>
            <a:endParaRPr lang="de-CH" sz="2400" dirty="0"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84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hteck 4"/>
          <p:cNvSpPr/>
          <p:nvPr/>
        </p:nvSpPr>
        <p:spPr>
          <a:xfrm>
            <a:off x="251520" y="1272580"/>
            <a:ext cx="8640960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3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Forderungen </a:t>
            </a:r>
            <a:r>
              <a:rPr lang="de-CH" sz="36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der Branchen für die </a:t>
            </a:r>
            <a:r>
              <a:rPr lang="de-CH" sz="3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VO</a:t>
            </a:r>
            <a:r>
              <a:rPr lang="de-CH" sz="36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sz="2000" kern="1200" dirty="0" smtClean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962150" indent="-342900" algn="l" rtl="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-"/>
            </a:pP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Angemeldet 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(nicht erteilte) Patente sollen bereits </a:t>
            </a: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für 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 Box </a:t>
            </a: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qualifizieren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sz="20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1971675" indent="-342900" algn="l" rtl="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-"/>
            </a:pP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Werbeeinnahmen 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aus Lizenzen sollen für die Box </a:t>
            </a: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qualifizieren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sz="2000" b="1" kern="1200" dirty="0">
              <a:solidFill>
                <a:srgbClr val="C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2600" b="1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Folge</a:t>
            </a:r>
            <a:r>
              <a:rPr lang="de-CH" sz="2600" b="1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</a:p>
          <a:p>
            <a:pPr marL="1971675" lvl="1" indent="-342900" algn="l" rtl="0" fontAlgn="base">
              <a:spcBef>
                <a:spcPct val="0"/>
              </a:spcBef>
              <a:spcAft>
                <a:spcPct val="0"/>
              </a:spcAft>
              <a:buFont typeface="Symbol" panose="05050102010706020507" pitchFamily="18" charset="2"/>
              <a:buChar char="-"/>
            </a:pP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Eine </a:t>
            </a:r>
            <a:r>
              <a:rPr lang="de-CH" sz="2000" kern="1200" dirty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ganze Branche wird faktisch von </a:t>
            </a: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den Kanton und</a:t>
            </a:r>
          </a:p>
          <a:p>
            <a:pPr marL="1971675" lvl="1" indent="-342900"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2000" kern="1200" dirty="0" smtClean="0">
                <a:solidFill>
                  <a:srgbClr val="FF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	Gemeindesteuern befreit</a:t>
            </a:r>
            <a:endParaRPr lang="de-CH" sz="2000" kern="1200" dirty="0">
              <a:solidFill>
                <a:srgbClr val="FF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80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95274" y="1247775"/>
            <a:ext cx="8543925" cy="3949797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lang="de-CH" sz="3600" b="1" dirty="0"/>
              <a:t>Deckelung der Steuerreduktion:</a:t>
            </a:r>
            <a:endParaRPr lang="de-CH" sz="3600" dirty="0"/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lang="de-CH" b="1" dirty="0"/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lang="de-CH" sz="2600" b="1" dirty="0"/>
              <a:t>Nationalrat: </a:t>
            </a:r>
          </a:p>
          <a:p>
            <a:pPr marL="1971675" marR="0" lvl="0" indent="-3524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lang="de-CH" sz="2000" dirty="0"/>
              <a:t>Patentbox, Inputförderung und zinsbereinigte Gewinnsteuer dürfen zusammengenommen nur zu einer steuerlichen Ermässigung </a:t>
            </a:r>
            <a:r>
              <a:rPr lang="de-CH" sz="2000" dirty="0" smtClean="0"/>
              <a:t>von 90 % führen</a:t>
            </a:r>
          </a:p>
          <a:p>
            <a:pPr marL="1971675" marR="0" lvl="0" indent="-3524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lang="de-CH" sz="2000" dirty="0" smtClean="0"/>
              <a:t>Kantone </a:t>
            </a:r>
            <a:r>
              <a:rPr lang="de-CH" sz="2000" dirty="0"/>
              <a:t>dürfen tiefere Grenze festlegen </a:t>
            </a:r>
            <a:r>
              <a:rPr lang="de-CH" sz="2000" dirty="0">
                <a:solidFill>
                  <a:srgbClr val="FF0000"/>
                </a:solidFill>
              </a:rPr>
              <a:t>(UNKLAR</a:t>
            </a:r>
            <a:r>
              <a:rPr lang="de-CH" sz="2000" dirty="0" smtClean="0">
                <a:solidFill>
                  <a:srgbClr val="FF0000"/>
                </a:solidFill>
              </a:rPr>
              <a:t>)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lang="de-CH" sz="2000" dirty="0">
              <a:solidFill>
                <a:srgbClr val="FF0000"/>
              </a:solidFill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lang="de-CH" sz="2600" b="1" dirty="0"/>
              <a:t>Grund: </a:t>
            </a:r>
          </a:p>
          <a:p>
            <a:pPr marL="1971675" marR="0" lvl="0" indent="-3524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lang="de-CH" sz="2000" dirty="0"/>
              <a:t>Vermeidung von Nullbesteuerung oder Buchverlusten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4079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276225" y="1238250"/>
            <a:ext cx="8248650" cy="538608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Tonnage </a:t>
            </a:r>
            <a:r>
              <a:rPr lang="de-CH" sz="3600" b="1" dirty="0" err="1" smtClean="0"/>
              <a:t>Tax</a:t>
            </a:r>
            <a:endParaRPr lang="de-CH" sz="3600" b="1" dirty="0" smtClean="0"/>
          </a:p>
          <a:p>
            <a:endParaRPr lang="de-CH" dirty="0"/>
          </a:p>
          <a:p>
            <a:r>
              <a:rPr lang="de-CH" sz="2600" b="1" dirty="0"/>
              <a:t>Nationalrat:</a:t>
            </a:r>
            <a:endParaRPr lang="de-CH" sz="2600" dirty="0"/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 smtClean="0"/>
              <a:t>Schifffahrtsunternehmen </a:t>
            </a:r>
            <a:r>
              <a:rPr lang="de-CH" sz="2000" dirty="0"/>
              <a:t>sollen künftig auf Wunsch statt nach Erträgen pauschal nach Frachtkapazität besteuert werden. So soll Ansiedlung von Schifffahrtsunternehmen in der Schweiz gefördert werden</a:t>
            </a:r>
          </a:p>
          <a:p>
            <a:r>
              <a:rPr lang="de-CH" sz="2600" b="1" dirty="0"/>
              <a:t>Problem:</a:t>
            </a:r>
            <a:endParaRPr lang="de-CH" sz="2600" dirty="0"/>
          </a:p>
          <a:p>
            <a:pPr marL="1971675" indent="-352425"/>
            <a:r>
              <a:rPr lang="de-CH" b="1" i="1" dirty="0" smtClean="0"/>
              <a:t>→</a:t>
            </a:r>
            <a:r>
              <a:rPr lang="de-CH" b="1" dirty="0" smtClean="0"/>
              <a:t> 	</a:t>
            </a:r>
            <a:r>
              <a:rPr lang="de-CH" sz="2000" dirty="0" smtClean="0"/>
              <a:t>Widerspricht </a:t>
            </a:r>
            <a:r>
              <a:rPr lang="de-CH" sz="2000" dirty="0"/>
              <a:t>der Steuersystematik,</a:t>
            </a:r>
            <a:br>
              <a:rPr lang="de-CH" sz="2000" dirty="0"/>
            </a:br>
            <a:r>
              <a:rPr lang="de-CH" sz="2000" dirty="0"/>
              <a:t>wonach grundsätzlich Gewinn besteuert werden soll</a:t>
            </a:r>
          </a:p>
          <a:p>
            <a:pPr marL="1885950" indent="-285750"/>
            <a:r>
              <a:rPr lang="de-CH" sz="2000" dirty="0"/>
              <a:t>→  Verfassungsmässigkeit umstritten</a:t>
            </a:r>
          </a:p>
          <a:p>
            <a:pPr marL="1971675"/>
            <a:r>
              <a:rPr lang="de-CH" sz="2000" dirty="0"/>
              <a:t>(Pauschalsteuer</a:t>
            </a:r>
            <a:r>
              <a:rPr lang="de-CH" sz="2000" dirty="0" smtClean="0"/>
              <a:t>)</a:t>
            </a:r>
          </a:p>
          <a:p>
            <a:pPr marL="1971675"/>
            <a:endParaRPr lang="de-CH" sz="2000" dirty="0"/>
          </a:p>
          <a:p>
            <a:pPr marL="1971675"/>
            <a:r>
              <a:rPr lang="de-CH" sz="2000" b="1" dirty="0">
                <a:solidFill>
                  <a:srgbClr val="FF0000"/>
                </a:solidFill>
              </a:rPr>
              <a:t>Wird momentan zurückgestellt </a:t>
            </a:r>
            <a:endParaRPr lang="de-CH" sz="2000" dirty="0">
              <a:solidFill>
                <a:srgbClr val="FF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7929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14312" y="914817"/>
            <a:ext cx="9377364" cy="5678476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400" b="1" dirty="0"/>
              <a:t>Erhöhung Teilbesteuerung auf </a:t>
            </a:r>
            <a:r>
              <a:rPr lang="de-CH" sz="3400" b="1" dirty="0" smtClean="0"/>
              <a:t>Dividenden</a:t>
            </a:r>
          </a:p>
          <a:p>
            <a:endParaRPr lang="de-CH" sz="100" dirty="0"/>
          </a:p>
          <a:p>
            <a:r>
              <a:rPr lang="de-CH" sz="2600" b="1" dirty="0"/>
              <a:t>Vorschlag zur (teilweisen) Kompensation der </a:t>
            </a:r>
            <a:r>
              <a:rPr lang="de-CH" sz="2600" b="1" dirty="0" smtClean="0"/>
              <a:t>Steuerausfälle</a:t>
            </a:r>
          </a:p>
          <a:p>
            <a:endParaRPr lang="de-CH" sz="1000" dirty="0"/>
          </a:p>
          <a:p>
            <a:r>
              <a:rPr lang="de-CH" sz="2600" b="1" dirty="0"/>
              <a:t>Bundesrat:</a:t>
            </a:r>
            <a:r>
              <a:rPr lang="de-CH" sz="2600" dirty="0"/>
              <a:t> 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/>
              <a:t>Harmonisierung und Erhöhung auf 70%</a:t>
            </a:r>
          </a:p>
          <a:p>
            <a:r>
              <a:rPr lang="de-CH" sz="800" dirty="0"/>
              <a:t> </a:t>
            </a:r>
          </a:p>
          <a:p>
            <a:r>
              <a:rPr lang="de-CH" sz="2600" b="1" dirty="0"/>
              <a:t>Parlament:</a:t>
            </a:r>
            <a:r>
              <a:rPr lang="de-CH" sz="2600" dirty="0"/>
              <a:t> 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/>
              <a:t>Status Quo soll beibehalten </a:t>
            </a:r>
            <a:r>
              <a:rPr lang="de-CH" sz="2000" dirty="0" smtClean="0"/>
              <a:t>werden</a:t>
            </a:r>
          </a:p>
          <a:p>
            <a:endParaRPr lang="de-CH" sz="600" dirty="0"/>
          </a:p>
          <a:p>
            <a:r>
              <a:rPr lang="de-CH" sz="2600" b="1" dirty="0"/>
              <a:t>Nach Differenzbereinigung National-Ständera</a:t>
            </a:r>
            <a:r>
              <a:rPr lang="de-CH" sz="2600" dirty="0"/>
              <a:t>t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/>
              <a:t>Bei Anwendung </a:t>
            </a:r>
            <a:r>
              <a:rPr lang="de-CH" sz="2000" dirty="0" err="1"/>
              <a:t>Notional</a:t>
            </a:r>
            <a:r>
              <a:rPr lang="de-CH" sz="2000" dirty="0"/>
              <a:t> Interest </a:t>
            </a:r>
            <a:r>
              <a:rPr lang="de-CH" sz="2000" dirty="0" err="1"/>
              <a:t>Deduction</a:t>
            </a:r>
            <a:r>
              <a:rPr lang="de-CH" sz="2000" dirty="0"/>
              <a:t> (NID) Teilbesteuerung 60</a:t>
            </a:r>
            <a:r>
              <a:rPr lang="de-CH" sz="2000" dirty="0" smtClean="0"/>
              <a:t>%</a:t>
            </a:r>
          </a:p>
          <a:p>
            <a:endParaRPr lang="de-CH" sz="600" dirty="0"/>
          </a:p>
          <a:p>
            <a:r>
              <a:rPr lang="de-CH" sz="2600" b="1" dirty="0"/>
              <a:t>Aktuell:</a:t>
            </a:r>
            <a:r>
              <a:rPr lang="de-CH" sz="2600" dirty="0"/>
              <a:t> </a:t>
            </a:r>
          </a:p>
          <a:p>
            <a:pPr marL="1971675" indent="-342900">
              <a:buFont typeface="Symbol" panose="05050102010706020507" pitchFamily="18" charset="2"/>
              <a:buChar char="-"/>
            </a:pPr>
            <a:r>
              <a:rPr lang="de-CH" sz="2000" dirty="0"/>
              <a:t>Kantone gestalten Besteuerung von Dividenden </a:t>
            </a:r>
            <a:r>
              <a:rPr lang="de-CH" sz="2000" dirty="0" smtClean="0"/>
              <a:t>selbst</a:t>
            </a:r>
            <a:br>
              <a:rPr lang="de-CH" sz="2000" dirty="0" smtClean="0"/>
            </a:br>
            <a:r>
              <a:rPr lang="de-CH" sz="2000" dirty="0" smtClean="0"/>
              <a:t>(Zürich</a:t>
            </a:r>
            <a:r>
              <a:rPr lang="de-CH" sz="2000" dirty="0"/>
              <a:t>: Teilbesteuerungsverfahren 50%), </a:t>
            </a:r>
            <a:r>
              <a:rPr lang="de-CH" sz="2000" dirty="0" smtClean="0"/>
              <a:t>grosser</a:t>
            </a:r>
            <a:br>
              <a:rPr lang="de-CH" sz="2000" dirty="0" smtClean="0"/>
            </a:br>
            <a:r>
              <a:rPr lang="de-CH" sz="2000" dirty="0" smtClean="0"/>
              <a:t>Spielraum </a:t>
            </a:r>
            <a:r>
              <a:rPr lang="de-CH" sz="2000" dirty="0"/>
              <a:t>bei der Gestaltung</a:t>
            </a:r>
            <a:endParaRPr kumimoji="0" lang="de-CH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12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1"/>
          <p:cNvSpPr txBox="1">
            <a:spLocks/>
          </p:cNvSpPr>
          <p:nvPr/>
        </p:nvSpPr>
        <p:spPr bwMode="auto">
          <a:xfrm>
            <a:off x="784060" y="1186855"/>
            <a:ext cx="7602463" cy="989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ea typeface="+mj-ea"/>
                <a:cs typeface="Arial" pitchFamily="34" charset="0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LTSyntax Regular" pitchFamily="34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LTSyntax Regular" pitchFamily="34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LTSyntax Regular" pitchFamily="34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2"/>
                </a:solidFill>
                <a:latin typeface="LTSyntax Regular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Unternehmensbesteuerung im</a:t>
            </a:r>
            <a:r>
              <a:rPr kumimoji="0" lang="de-CH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/>
            </a:r>
            <a:br>
              <a:rPr kumimoji="0" lang="de-CH" sz="32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</a:b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internationalen Fokus</a:t>
            </a:r>
            <a:endParaRPr kumimoji="0" lang="de-CH" sz="3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Inhaltsplatzhalter 11"/>
          <p:cNvSpPr txBox="1">
            <a:spLocks/>
          </p:cNvSpPr>
          <p:nvPr/>
        </p:nvSpPr>
        <p:spPr>
          <a:xfrm>
            <a:off x="874750" y="3903479"/>
            <a:ext cx="5423270" cy="238056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18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EU-Steuerdialog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Potenziell wettbewerbsverzerrende        Schweizer Steuerregimes aufheben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Gegenmassnahmen gegen die Schweiz beseitigen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Verständigung mit der EU anstreben</a:t>
            </a:r>
          </a:p>
        </p:txBody>
      </p:sp>
      <p:pic>
        <p:nvPicPr>
          <p:cNvPr id="7" name="Grafik 6" descr="flagge eu.bmp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76845" y="4832431"/>
            <a:ext cx="2181393" cy="1451617"/>
          </a:xfrm>
          <a:prstGeom prst="rect">
            <a:avLst/>
          </a:prstGeom>
        </p:spPr>
      </p:pic>
      <p:pic>
        <p:nvPicPr>
          <p:cNvPr id="9" name="Grafik 8" descr="flagge eu.bmp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576844" y="2865786"/>
            <a:ext cx="2137145" cy="673201"/>
          </a:xfrm>
          <a:prstGeom prst="rect">
            <a:avLst/>
          </a:prstGeom>
          <a:ln>
            <a:solidFill>
              <a:srgbClr val="333399">
                <a:lumMod val="60000"/>
                <a:lumOff val="40000"/>
              </a:srgbClr>
            </a:solidFill>
          </a:ln>
        </p:spPr>
      </p:pic>
      <p:sp>
        <p:nvSpPr>
          <p:cNvPr id="10" name="Inhaltsplatzhalter 11"/>
          <p:cNvSpPr txBox="1">
            <a:spLocks/>
          </p:cNvSpPr>
          <p:nvPr/>
        </p:nvSpPr>
        <p:spPr>
          <a:xfrm>
            <a:off x="874750" y="2370077"/>
            <a:ext cx="5423270" cy="138798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8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4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18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18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24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Multilaterale Entwicklungen</a:t>
            </a:r>
            <a:endParaRPr kumimoji="0" lang="de-CH" sz="2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Forum on </a:t>
            </a:r>
            <a:r>
              <a:rPr kumimoji="0" lang="de-CH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Harmful</a:t>
            </a: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de-CH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Tax</a:t>
            </a: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Practices</a:t>
            </a: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Pct val="100000"/>
              <a:buFontTx/>
              <a:buChar char="•"/>
              <a:tabLst/>
              <a:defRPr/>
            </a:pP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BEPS (Base Erosion </a:t>
            </a:r>
            <a:r>
              <a:rPr kumimoji="0" lang="de-CH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and</a:t>
            </a: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Profit </a:t>
            </a:r>
            <a:r>
              <a:rPr kumimoji="0" lang="de-CH" sz="20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Shifting</a:t>
            </a:r>
            <a:r>
              <a:rPr kumimoji="0" lang="de-CH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36848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51520" y="1284016"/>
            <a:ext cx="8784976" cy="5231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Folgen der Abschaffung der kantonalen Steuerstatus</a:t>
            </a: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kumimoji="0" lang="de-CH" sz="2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« </a:t>
            </a:r>
            <a:r>
              <a:rPr kumimoji="0" lang="de-CH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Step</a:t>
            </a:r>
            <a:r>
              <a:rPr kumimoji="0" lang="de-CH" sz="2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  <a:r>
              <a:rPr kumimoji="0" lang="de-CH" sz="26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Up</a:t>
            </a:r>
            <a:r>
              <a:rPr kumimoji="0" lang="de-CH" sz="2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 »</a:t>
            </a:r>
            <a:endParaRPr kumimoji="0" lang="de-CH" sz="2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793875" marR="0" lvl="1" indent="-203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Unternehmen, die bisher von einem kantonalen Steuerstatus profitierten, unterliegen neu der ordentlichen Besteuerung</a:t>
            </a:r>
          </a:p>
          <a:p>
            <a:pPr marL="1793875" marR="0" lvl="1" indent="-203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Während der Dauer des Steuerstatus gebildete stille Reserven können steuerneutral aufgewertet werden</a:t>
            </a:r>
          </a:p>
          <a:p>
            <a:pPr marL="1793875" marR="0" lvl="1" indent="-203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Schafft Abschreibungspotential für die folgenden Jahre</a:t>
            </a:r>
          </a:p>
          <a:p>
            <a:pPr marL="1793875" marR="0" lvl="1" indent="-203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Steuersystematisch begründet</a:t>
            </a:r>
          </a:p>
          <a:p>
            <a:pPr marL="1793875" marR="0" lvl="1" indent="-203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Keine Massnahme der Unternehmenssteuerreform III, sondern Anwendung des geltenden Rechts</a:t>
            </a: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16677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95275" y="1343025"/>
            <a:ext cx="8610600" cy="378565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>
                <a:solidFill>
                  <a:srgbClr val="000000"/>
                </a:solidFill>
              </a:rPr>
              <a:t>Stille Reserven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CH" dirty="0">
              <a:solidFill>
                <a:srgbClr val="00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dirty="0">
                <a:solidFill>
                  <a:srgbClr val="000000"/>
                </a:solidFill>
              </a:rPr>
              <a:t>-	</a:t>
            </a:r>
            <a:r>
              <a:rPr lang="de-CH" sz="2000" dirty="0">
                <a:solidFill>
                  <a:srgbClr val="000000"/>
                </a:solidFill>
              </a:rPr>
              <a:t>Einigkeit in den Räten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Deckt </a:t>
            </a:r>
            <a:r>
              <a:rPr lang="de-CH" sz="2000" dirty="0">
                <a:solidFill>
                  <a:srgbClr val="000000"/>
                </a:solidFill>
              </a:rPr>
              <a:t>steuerpflichtige Person bei Beginn der Steuerpflicht stille Reserven einschliesslich des selbst </a:t>
            </a:r>
            <a:r>
              <a:rPr lang="de-CH" sz="2000" dirty="0" smtClean="0">
                <a:solidFill>
                  <a:srgbClr val="000000"/>
                </a:solidFill>
              </a:rPr>
              <a:t>geschaffenen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Mehrwertes </a:t>
            </a:r>
            <a:r>
              <a:rPr lang="de-CH" sz="2000" dirty="0">
                <a:solidFill>
                  <a:srgbClr val="000000"/>
                </a:solidFill>
              </a:rPr>
              <a:t>auf, so sollen diese nicht der </a:t>
            </a:r>
            <a:r>
              <a:rPr lang="de-CH" sz="2000" dirty="0" smtClean="0">
                <a:solidFill>
                  <a:srgbClr val="000000"/>
                </a:solidFill>
              </a:rPr>
              <a:t>Gewinnsteuer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unterliegen</a:t>
            </a:r>
          </a:p>
          <a:p>
            <a:pPr marR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lang="de-CH" sz="2000" dirty="0">
              <a:solidFill>
                <a:srgbClr val="000000"/>
              </a:solidFill>
            </a:endParaRPr>
          </a:p>
          <a:p>
            <a:pPr marR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600" b="1" u="sng" dirty="0">
                <a:solidFill>
                  <a:srgbClr val="FF0000"/>
                </a:solidFill>
              </a:rPr>
              <a:t>Anmerkung: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CH" sz="2000" dirty="0">
              <a:solidFill>
                <a:srgbClr val="000000"/>
              </a:solidFill>
            </a:endParaRPr>
          </a:p>
          <a:p>
            <a:pPr marR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000" b="1" dirty="0">
                <a:solidFill>
                  <a:srgbClr val="FF0000"/>
                </a:solidFill>
              </a:rPr>
              <a:t>Diese Massnahme verlängert de facto die </a:t>
            </a:r>
            <a:r>
              <a:rPr lang="de-CH" sz="2000" b="1" dirty="0" smtClean="0">
                <a:solidFill>
                  <a:srgbClr val="FF0000"/>
                </a:solidFill>
              </a:rPr>
              <a:t>privilegierte Besteuerung</a:t>
            </a:r>
            <a:endParaRPr lang="de-CH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4826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66699" y="1123949"/>
            <a:ext cx="8601075" cy="594778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Inputförderung</a:t>
            </a:r>
          </a:p>
          <a:p>
            <a:r>
              <a:rPr lang="de-CH" sz="1100" dirty="0"/>
              <a:t> </a:t>
            </a:r>
          </a:p>
          <a:p>
            <a:pPr>
              <a:tabLst>
                <a:tab pos="714375" algn="l"/>
              </a:tabLst>
            </a:pPr>
            <a:r>
              <a:rPr lang="de-CH" sz="2600" b="1" dirty="0" smtClean="0"/>
              <a:t>Bundesrat:	</a:t>
            </a:r>
          </a:p>
          <a:p>
            <a:pPr marL="1962150" indent="-342900">
              <a:buFont typeface="Symbol" panose="05050102010706020507" pitchFamily="18" charset="2"/>
              <a:buChar char="-"/>
            </a:pPr>
            <a:r>
              <a:rPr lang="de-CH" sz="2000" dirty="0" smtClean="0"/>
              <a:t>Kantone </a:t>
            </a:r>
            <a:r>
              <a:rPr lang="de-CH" sz="2000" dirty="0"/>
              <a:t>können FFE über den </a:t>
            </a:r>
            <a:r>
              <a:rPr lang="de-CH" sz="2000" dirty="0" smtClean="0"/>
              <a:t>geschäftsmässig</a:t>
            </a:r>
            <a:br>
              <a:rPr lang="de-CH" sz="2000" dirty="0" smtClean="0"/>
            </a:br>
            <a:r>
              <a:rPr lang="de-CH" sz="2000" dirty="0" smtClean="0"/>
              <a:t>begründeten Aufwand </a:t>
            </a:r>
            <a:r>
              <a:rPr lang="de-CH" sz="2000" dirty="0"/>
              <a:t>hinaus zum Abzug zulassen</a:t>
            </a:r>
          </a:p>
          <a:p>
            <a:pPr>
              <a:tabLst>
                <a:tab pos="714375" algn="l"/>
              </a:tabLst>
            </a:pPr>
            <a:r>
              <a:rPr lang="de-CH" sz="1050" dirty="0"/>
              <a:t> </a:t>
            </a:r>
          </a:p>
          <a:p>
            <a:pPr>
              <a:tabLst>
                <a:tab pos="714375" algn="l"/>
              </a:tabLst>
            </a:pPr>
            <a:r>
              <a:rPr lang="de-CH" sz="2600" b="1" dirty="0"/>
              <a:t>Ständerat:</a:t>
            </a:r>
            <a:r>
              <a:rPr lang="de-CH" sz="2000" dirty="0"/>
              <a:t>	</a:t>
            </a:r>
            <a:endParaRPr lang="de-CH" sz="2000" dirty="0" smtClean="0"/>
          </a:p>
          <a:p>
            <a:pPr marL="1971675" indent="-352425">
              <a:buFont typeface="Symbol" panose="05050102010706020507" pitchFamily="18" charset="2"/>
              <a:buChar char="-"/>
              <a:tabLst>
                <a:tab pos="714375" algn="l"/>
              </a:tabLst>
            </a:pPr>
            <a:r>
              <a:rPr lang="de-CH" sz="2000" dirty="0" smtClean="0"/>
              <a:t>Beschränkung </a:t>
            </a:r>
            <a:r>
              <a:rPr lang="de-CH" sz="2000" dirty="0"/>
              <a:t>des Abzugs auf höchstens 150 </a:t>
            </a:r>
            <a:r>
              <a:rPr lang="de-CH" sz="2000" dirty="0" smtClean="0"/>
              <a:t>%</a:t>
            </a:r>
            <a:endParaRPr lang="de-CH" sz="2000" dirty="0"/>
          </a:p>
          <a:p>
            <a:pPr>
              <a:tabLst>
                <a:tab pos="714375" algn="l"/>
              </a:tabLst>
            </a:pPr>
            <a:r>
              <a:rPr lang="de-CH" sz="1050" dirty="0"/>
              <a:t> </a:t>
            </a:r>
          </a:p>
          <a:p>
            <a:pPr>
              <a:tabLst>
                <a:tab pos="714375" algn="l"/>
              </a:tabLst>
            </a:pPr>
            <a:r>
              <a:rPr lang="de-CH" sz="2600" b="1" dirty="0" smtClean="0"/>
              <a:t>Nationalrat:	</a:t>
            </a:r>
          </a:p>
          <a:p>
            <a:pPr marL="1971675" indent="-352425">
              <a:buFont typeface="Symbol" panose="05050102010706020507" pitchFamily="18" charset="2"/>
              <a:buChar char="-"/>
              <a:tabLst>
                <a:tab pos="714375" algn="l"/>
              </a:tabLst>
            </a:pPr>
            <a:r>
              <a:rPr lang="de-CH" sz="2000" dirty="0" smtClean="0"/>
              <a:t>Abzug </a:t>
            </a:r>
            <a:r>
              <a:rPr lang="de-CH" sz="2000" dirty="0"/>
              <a:t>unbeschränkt, Begrenzung Kantonen überlassen, </a:t>
            </a:r>
            <a:r>
              <a:rPr lang="de-CH" sz="2000" dirty="0" smtClean="0"/>
              <a:t>aber Deckelung </a:t>
            </a:r>
            <a:r>
              <a:rPr lang="de-CH" sz="2000" dirty="0"/>
              <a:t>der Steuerreduktion</a:t>
            </a:r>
          </a:p>
          <a:p>
            <a:pPr>
              <a:tabLst>
                <a:tab pos="714375" algn="l"/>
              </a:tabLst>
            </a:pPr>
            <a:r>
              <a:rPr lang="de-CH" sz="1050" dirty="0"/>
              <a:t> </a:t>
            </a:r>
          </a:p>
          <a:p>
            <a:pPr>
              <a:tabLst>
                <a:tab pos="714375" algn="l"/>
              </a:tabLst>
            </a:pPr>
            <a:r>
              <a:rPr lang="de-CH" sz="2600" b="1" dirty="0"/>
              <a:t>Nach Diff.-</a:t>
            </a:r>
            <a:r>
              <a:rPr lang="de-CH" sz="2600" b="1" dirty="0" err="1"/>
              <a:t>Ber</a:t>
            </a:r>
            <a:r>
              <a:rPr lang="de-CH" sz="2600" b="1" dirty="0"/>
              <a:t>.: </a:t>
            </a:r>
            <a:r>
              <a:rPr lang="de-CH" sz="2000" dirty="0"/>
              <a:t>	</a:t>
            </a:r>
            <a:endParaRPr lang="de-CH" sz="2000" dirty="0" smtClean="0"/>
          </a:p>
          <a:p>
            <a:pPr marL="1971675" indent="-342900">
              <a:buFont typeface="Symbol" panose="05050102010706020507" pitchFamily="18" charset="2"/>
              <a:buChar char="-"/>
            </a:pPr>
            <a:r>
              <a:rPr lang="de-CH" sz="2000" dirty="0" smtClean="0"/>
              <a:t>Abzug </a:t>
            </a:r>
            <a:r>
              <a:rPr lang="de-CH" sz="2000" dirty="0"/>
              <a:t>bis 150 </a:t>
            </a:r>
            <a:r>
              <a:rPr lang="de-CH" sz="2000" dirty="0" smtClean="0"/>
              <a:t>% </a:t>
            </a:r>
            <a:r>
              <a:rPr lang="de-CH" sz="2000" dirty="0"/>
              <a:t>nur Inland</a:t>
            </a:r>
          </a:p>
          <a:p>
            <a:pPr>
              <a:tabLst>
                <a:tab pos="714375" algn="l"/>
              </a:tabLst>
            </a:pPr>
            <a:r>
              <a:rPr lang="de-CH" sz="1400" dirty="0"/>
              <a:t> </a:t>
            </a:r>
            <a:endParaRPr lang="de-CH" sz="600" dirty="0"/>
          </a:p>
          <a:p>
            <a:pPr>
              <a:tabLst>
                <a:tab pos="714375" algn="l"/>
              </a:tabLst>
            </a:pPr>
            <a:r>
              <a:rPr lang="de-CH" sz="2600" b="1" dirty="0">
                <a:solidFill>
                  <a:srgbClr val="FF0000"/>
                </a:solidFill>
              </a:rPr>
              <a:t>Problem: </a:t>
            </a:r>
            <a:r>
              <a:rPr lang="de-CH" sz="2000" b="1" dirty="0">
                <a:solidFill>
                  <a:srgbClr val="FF0000"/>
                </a:solidFill>
              </a:rPr>
              <a:t>	</a:t>
            </a:r>
            <a:endParaRPr lang="de-CH" sz="2000" b="1" dirty="0" smtClean="0">
              <a:solidFill>
                <a:srgbClr val="FF0000"/>
              </a:solidFill>
            </a:endParaRPr>
          </a:p>
          <a:p>
            <a:pPr marL="1971675" indent="-342900">
              <a:buFont typeface="Symbol" panose="05050102010706020507" pitchFamily="18" charset="2"/>
              <a:buChar char="-"/>
            </a:pPr>
            <a:r>
              <a:rPr lang="de-CH" sz="2000" b="1" dirty="0" smtClean="0">
                <a:solidFill>
                  <a:srgbClr val="FF0000"/>
                </a:solidFill>
              </a:rPr>
              <a:t>Wenn </a:t>
            </a:r>
            <a:r>
              <a:rPr lang="de-CH" sz="2000" b="1" dirty="0">
                <a:solidFill>
                  <a:srgbClr val="FF0000"/>
                </a:solidFill>
              </a:rPr>
              <a:t>Abzug über 100% steigt: </a:t>
            </a:r>
            <a:r>
              <a:rPr lang="de-CH" sz="2000" b="1" dirty="0" smtClean="0">
                <a:solidFill>
                  <a:srgbClr val="FF0000"/>
                </a:solidFill>
              </a:rPr>
              <a:t>Förderung/Subvention</a:t>
            </a:r>
            <a:endParaRPr lang="de-CH" sz="2000" b="1" dirty="0">
              <a:solidFill>
                <a:srgbClr val="FF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8757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66700" y="1304925"/>
            <a:ext cx="8677275" cy="350865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Emissionsabgabe auf Eigenkapital</a:t>
            </a:r>
          </a:p>
          <a:p>
            <a:r>
              <a:rPr lang="de-CH" dirty="0"/>
              <a:t> </a:t>
            </a:r>
          </a:p>
          <a:p>
            <a:r>
              <a:rPr lang="de-CH" sz="2600" b="1" dirty="0"/>
              <a:t>Bundesrat: 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 smtClean="0"/>
              <a:t>Abschaffung</a:t>
            </a:r>
            <a:endParaRPr lang="de-CH" sz="2000" dirty="0"/>
          </a:p>
          <a:p>
            <a:pPr marL="1971675" indent="-352425"/>
            <a:r>
              <a:rPr lang="de-CH" dirty="0"/>
              <a:t> </a:t>
            </a:r>
          </a:p>
          <a:p>
            <a:r>
              <a:rPr lang="de-CH" sz="2600" b="1" dirty="0"/>
              <a:t>Parlament: 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 smtClean="0">
                <a:solidFill>
                  <a:srgbClr val="FF0000"/>
                </a:solidFill>
              </a:rPr>
              <a:t>Abtrennung </a:t>
            </a:r>
            <a:r>
              <a:rPr lang="de-CH" sz="2000" dirty="0">
                <a:solidFill>
                  <a:srgbClr val="FF0000"/>
                </a:solidFill>
              </a:rPr>
              <a:t>dieser Frage </a:t>
            </a:r>
            <a:r>
              <a:rPr lang="de-CH" sz="2000" dirty="0" smtClean="0">
                <a:solidFill>
                  <a:srgbClr val="FF0000"/>
                </a:solidFill>
              </a:rPr>
              <a:t>und Sistierung</a:t>
            </a:r>
            <a:r>
              <a:rPr lang="de-CH" sz="2000" dirty="0">
                <a:solidFill>
                  <a:srgbClr val="FF0000"/>
                </a:solidFill>
              </a:rPr>
              <a:t>, zurück an Kommission, es soll im </a:t>
            </a:r>
            <a:r>
              <a:rPr lang="de-CH" sz="2000" dirty="0" smtClean="0">
                <a:solidFill>
                  <a:srgbClr val="FF0000"/>
                </a:solidFill>
              </a:rPr>
              <a:t>Rahmen </a:t>
            </a:r>
            <a:r>
              <a:rPr lang="de-CH" sz="2000" dirty="0">
                <a:solidFill>
                  <a:srgbClr val="FF0000"/>
                </a:solidFill>
              </a:rPr>
              <a:t>der Diskussion über die Abschaffung </a:t>
            </a:r>
            <a:r>
              <a:rPr lang="de-CH" sz="2000" dirty="0" smtClean="0">
                <a:solidFill>
                  <a:srgbClr val="FF0000"/>
                </a:solidFill>
              </a:rPr>
              <a:t>der </a:t>
            </a:r>
            <a:r>
              <a:rPr lang="de-CH" sz="2000" dirty="0">
                <a:solidFill>
                  <a:srgbClr val="FF0000"/>
                </a:solidFill>
              </a:rPr>
              <a:t>Stempelsteuer darüber beraten </a:t>
            </a:r>
            <a:r>
              <a:rPr lang="de-CH" sz="2000" dirty="0" smtClean="0">
                <a:solidFill>
                  <a:srgbClr val="FF0000"/>
                </a:solidFill>
              </a:rPr>
              <a:t>werden</a:t>
            </a:r>
            <a:endParaRPr lang="de-CH" sz="2000" dirty="0">
              <a:solidFill>
                <a:srgbClr val="FF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99037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hteck 1"/>
          <p:cNvSpPr/>
          <p:nvPr/>
        </p:nvSpPr>
        <p:spPr>
          <a:xfrm>
            <a:off x="219075" y="1147614"/>
            <a:ext cx="864870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CH" sz="3600" b="1" dirty="0"/>
              <a:t>Kant. </a:t>
            </a:r>
            <a:r>
              <a:rPr lang="de-CH" sz="3600" b="1" dirty="0" smtClean="0"/>
              <a:t>Gewinnsteuersatzsenkungen</a:t>
            </a:r>
          </a:p>
          <a:p>
            <a:endParaRPr lang="de-CH" sz="3600" b="1" dirty="0"/>
          </a:p>
          <a:p>
            <a:pPr marL="1971675" indent="-352425">
              <a:buFontTx/>
              <a:buChar char="-"/>
            </a:pPr>
            <a:r>
              <a:rPr lang="de-CH" sz="2000" dirty="0" smtClean="0"/>
              <a:t>Verschiedene </a:t>
            </a:r>
            <a:r>
              <a:rPr lang="de-CH" sz="2000" dirty="0"/>
              <a:t>Kantone haben die Gewinnsteuer bereits gesenkt oder planen </a:t>
            </a:r>
            <a:r>
              <a:rPr lang="de-CH" sz="2000" dirty="0" smtClean="0"/>
              <a:t>Senkung</a:t>
            </a:r>
          </a:p>
          <a:p>
            <a:pPr marL="1619250"/>
            <a:endParaRPr lang="de-CH" sz="2000" dirty="0"/>
          </a:p>
          <a:p>
            <a:pPr marL="1971675" indent="-352425"/>
            <a:r>
              <a:rPr lang="de-CH" sz="2000" dirty="0"/>
              <a:t>-	Insbesondere Kantone mit vielen privilegiert besteuerten Gesellschaften senken die Gewinnsteuern</a:t>
            </a:r>
          </a:p>
          <a:p>
            <a:pPr marL="1971675" indent="-352425"/>
            <a:endParaRPr lang="de-CH" dirty="0"/>
          </a:p>
        </p:txBody>
      </p:sp>
      <p:sp>
        <p:nvSpPr>
          <p:cNvPr id="3" name="Textfeld 2"/>
          <p:cNvSpPr txBox="1"/>
          <p:nvPr/>
        </p:nvSpPr>
        <p:spPr>
          <a:xfrm>
            <a:off x="2762250" y="2274838"/>
            <a:ext cx="92396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22310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5084763" y="1907828"/>
            <a:ext cx="3660775" cy="4778375"/>
          </a:xfrm>
        </p:spPr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AutoShape 2"/>
          <p:cNvSpPr>
            <a:spLocks noChangeArrowheads="1"/>
          </p:cNvSpPr>
          <p:nvPr/>
        </p:nvSpPr>
        <p:spPr bwMode="auto">
          <a:xfrm>
            <a:off x="766375" y="1525687"/>
            <a:ext cx="7796213" cy="935037"/>
          </a:xfrm>
          <a:prstGeom prst="triangle">
            <a:avLst>
              <a:gd name="adj" fmla="val 50000"/>
            </a:avLst>
          </a:prstGeom>
          <a:solidFill>
            <a:srgbClr val="78CAF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rtl="0">
              <a:defRPr/>
            </a:pPr>
            <a:r>
              <a:rPr lang="de-CH" b="1" dirty="0" smtClean="0">
                <a:latin typeface="Helvetica Neue"/>
                <a:ea typeface="+mn-ea"/>
              </a:rPr>
              <a:t>Steuerpolitische Massnahmen</a:t>
            </a:r>
            <a:endParaRPr lang="de-CH" b="1" dirty="0">
              <a:latin typeface="Helvetica Neue"/>
              <a:ea typeface="+mn-ea"/>
            </a:endParaRP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18775" y="2895699"/>
            <a:ext cx="2011363" cy="2649538"/>
          </a:xfrm>
          <a:prstGeom prst="rect">
            <a:avLst/>
          </a:prstGeom>
          <a:solidFill>
            <a:srgbClr val="78CAFC"/>
          </a:solidFill>
          <a:ln>
            <a:noFill/>
          </a:ln>
          <a:extLst/>
        </p:spPr>
        <p:txBody>
          <a:bodyPr wrap="none"/>
          <a:lstStyle/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smtClean="0">
                <a:latin typeface="Helvetica Neue"/>
                <a:ea typeface="+mn-ea"/>
              </a:rPr>
              <a:t>Abschaffung</a:t>
            </a:r>
          </a:p>
          <a:p>
            <a:pPr lvl="1" indent="177800" algn="l" rtl="0">
              <a:defRPr/>
            </a:pPr>
            <a:r>
              <a:rPr lang="de-CH" sz="1600" dirty="0" err="1" smtClean="0">
                <a:latin typeface="Helvetica Neue"/>
                <a:ea typeface="+mn-ea"/>
              </a:rPr>
              <a:t>kant</a:t>
            </a:r>
            <a:r>
              <a:rPr lang="de-CH" sz="1600" dirty="0" smtClean="0">
                <a:latin typeface="Helvetica Neue"/>
                <a:ea typeface="+mn-ea"/>
              </a:rPr>
              <a:t>. Steuerstatus</a:t>
            </a: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>
                <a:latin typeface="Helvetica Neue"/>
                <a:ea typeface="+mn-ea"/>
              </a:rPr>
              <a:t>Patentbox</a:t>
            </a: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>
                <a:latin typeface="Helvetica Neue"/>
                <a:ea typeface="+mn-ea"/>
              </a:rPr>
              <a:t>Erhöhte Abzüge </a:t>
            </a:r>
            <a:endParaRPr lang="de-CH" sz="1600" dirty="0" smtClean="0">
              <a:latin typeface="Helvetica Neue"/>
              <a:ea typeface="+mn-ea"/>
            </a:endParaRPr>
          </a:p>
          <a:p>
            <a:pPr marL="177800" lvl="1" indent="-177800" algn="l" rtl="0">
              <a:defRPr/>
            </a:pPr>
            <a:r>
              <a:rPr lang="de-CH" sz="1600" dirty="0">
                <a:latin typeface="Helvetica Neue"/>
                <a:ea typeface="+mn-ea"/>
              </a:rPr>
              <a:t>	</a:t>
            </a:r>
            <a:r>
              <a:rPr lang="de-CH" sz="1600" dirty="0" smtClean="0">
                <a:latin typeface="Helvetica Neue"/>
                <a:ea typeface="+mn-ea"/>
              </a:rPr>
              <a:t>für </a:t>
            </a:r>
            <a:r>
              <a:rPr lang="de-CH" sz="1600" dirty="0">
                <a:latin typeface="Helvetica Neue"/>
                <a:ea typeface="+mn-ea"/>
              </a:rPr>
              <a:t>F&amp;E</a:t>
            </a: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>
                <a:latin typeface="Helvetica Neue"/>
                <a:ea typeface="+mn-ea"/>
              </a:rPr>
              <a:t>NID light</a:t>
            </a: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smtClean="0">
                <a:latin typeface="Helvetica Neue"/>
                <a:ea typeface="+mn-ea"/>
              </a:rPr>
              <a:t>Sondersatzlösung</a:t>
            </a:r>
            <a:endParaRPr lang="de-CH" sz="1600" dirty="0">
              <a:latin typeface="Helvetica Neue"/>
              <a:ea typeface="+mn-ea"/>
            </a:endParaRP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smtClean="0">
                <a:latin typeface="Helvetica Neue"/>
                <a:ea typeface="+mn-ea"/>
              </a:rPr>
              <a:t>Kapitalsteuer</a:t>
            </a:r>
            <a:endParaRPr lang="de-CH" sz="1600" dirty="0">
              <a:latin typeface="Helvetica Neue"/>
              <a:ea typeface="+mn-ea"/>
            </a:endParaRPr>
          </a:p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smtClean="0">
                <a:latin typeface="Helvetica Neue"/>
                <a:ea typeface="+mn-ea"/>
              </a:rPr>
              <a:t>Entlastungs-</a:t>
            </a:r>
          </a:p>
          <a:p>
            <a:pPr marL="180975" lvl="1" indent="-180975" algn="l" rtl="0">
              <a:defRPr/>
            </a:pPr>
            <a:r>
              <a:rPr lang="de-CH" sz="1600" dirty="0">
                <a:latin typeface="Helvetica Neue"/>
                <a:ea typeface="+mn-ea"/>
              </a:rPr>
              <a:t>	</a:t>
            </a:r>
            <a:r>
              <a:rPr lang="de-CH" sz="1600" dirty="0" err="1" smtClean="0">
                <a:latin typeface="Helvetica Neue"/>
                <a:ea typeface="+mn-ea"/>
              </a:rPr>
              <a:t>begrenzung</a:t>
            </a:r>
            <a:endParaRPr lang="de-CH" sz="1600" dirty="0">
              <a:latin typeface="Helvetica Neue"/>
              <a:ea typeface="+mn-ea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3692138" y="2879824"/>
            <a:ext cx="2001837" cy="2630488"/>
          </a:xfrm>
          <a:prstGeom prst="rect">
            <a:avLst/>
          </a:prstGeom>
          <a:solidFill>
            <a:srgbClr val="78CAFC"/>
          </a:solidFill>
          <a:ln>
            <a:noFill/>
          </a:ln>
          <a:extLst/>
        </p:spPr>
        <p:txBody>
          <a:bodyPr wrap="none"/>
          <a:lstStyle/>
          <a:p>
            <a:pPr marL="177800" lvl="1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>
                <a:latin typeface="Helvetica Neue"/>
                <a:ea typeface="+mn-ea"/>
              </a:rPr>
              <a:t>Senkung von </a:t>
            </a: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kantonalen </a:t>
            </a:r>
            <a:endParaRPr lang="de-CH" sz="1600" dirty="0">
              <a:latin typeface="Helvetica Neue"/>
              <a:ea typeface="+mn-ea"/>
            </a:endParaRP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Gewinnsteuer-</a:t>
            </a:r>
            <a:endParaRPr lang="de-CH" sz="1600" dirty="0">
              <a:latin typeface="Helvetica Neue"/>
              <a:ea typeface="+mn-ea"/>
            </a:endParaRP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</a:t>
            </a:r>
            <a:r>
              <a:rPr lang="de-CH" sz="1600" dirty="0" err="1" smtClean="0">
                <a:latin typeface="Helvetica Neue"/>
                <a:ea typeface="+mn-ea"/>
              </a:rPr>
              <a:t>sätzen</a:t>
            </a:r>
            <a:r>
              <a:rPr lang="de-CH" sz="1600" dirty="0">
                <a:latin typeface="Helvetica Neue"/>
                <a:ea typeface="+mn-ea"/>
              </a:rPr>
              <a:t>, die durch </a:t>
            </a: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Massnahmen </a:t>
            </a:r>
            <a:r>
              <a:rPr lang="de-CH" sz="1600" dirty="0">
                <a:latin typeface="Helvetica Neue"/>
                <a:ea typeface="+mn-ea"/>
              </a:rPr>
              <a:t>des </a:t>
            </a: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Bundes </a:t>
            </a:r>
            <a:endParaRPr lang="de-CH" sz="1600" dirty="0">
              <a:latin typeface="Helvetica Neue"/>
              <a:ea typeface="+mn-ea"/>
            </a:endParaRPr>
          </a:p>
          <a:p>
            <a:pPr marL="177800" lvl="1" indent="-177800"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begünstigt </a:t>
            </a:r>
            <a:r>
              <a:rPr lang="de-CH" sz="1600" dirty="0">
                <a:latin typeface="Helvetica Neue"/>
                <a:ea typeface="+mn-ea"/>
              </a:rPr>
              <a:t>wird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6427400" y="2887762"/>
            <a:ext cx="2001838" cy="2646362"/>
          </a:xfrm>
          <a:prstGeom prst="rect">
            <a:avLst/>
          </a:prstGeom>
          <a:solidFill>
            <a:srgbClr val="78CAFC"/>
          </a:solidFill>
          <a:ln>
            <a:noFill/>
          </a:ln>
          <a:extLst/>
        </p:spPr>
        <p:txBody>
          <a:bodyPr wrap="none"/>
          <a:lstStyle/>
          <a:p>
            <a:pPr marL="177800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smtClean="0">
                <a:latin typeface="Helvetica Neue"/>
                <a:ea typeface="+mn-ea"/>
              </a:rPr>
              <a:t>Aufdeckung </a:t>
            </a:r>
          </a:p>
          <a:p>
            <a:pPr algn="l" rtl="0">
              <a:tabLst>
                <a:tab pos="177800" algn="l"/>
              </a:tabLst>
              <a:defRPr/>
            </a:pPr>
            <a:r>
              <a:rPr lang="de-CH" sz="1600" dirty="0" smtClean="0">
                <a:latin typeface="Helvetica Neue"/>
                <a:ea typeface="+mn-ea"/>
              </a:rPr>
              <a:t>	stiller Reserven</a:t>
            </a:r>
          </a:p>
          <a:p>
            <a:pPr marL="177800" indent="-177800" algn="l" rtl="0">
              <a:buFont typeface="Arial" panose="020B0604020202020204" pitchFamily="34" charset="0"/>
              <a:buChar char="•"/>
              <a:defRPr/>
            </a:pPr>
            <a:r>
              <a:rPr lang="de-CH" sz="1600" dirty="0" err="1" smtClean="0">
                <a:latin typeface="Helvetica Neue"/>
                <a:ea typeface="+mn-ea"/>
              </a:rPr>
              <a:t>pStA</a:t>
            </a:r>
            <a:r>
              <a:rPr lang="de-CH" sz="1600" dirty="0" smtClean="0">
                <a:latin typeface="Helvetica Neue"/>
                <a:ea typeface="+mn-ea"/>
              </a:rPr>
              <a:t> für CH-BS </a:t>
            </a:r>
          </a:p>
          <a:p>
            <a:pPr marL="177800" indent="-177800" algn="l" rtl="0">
              <a:defRPr/>
            </a:pPr>
            <a:r>
              <a:rPr lang="de-CH" sz="1600" dirty="0" smtClean="0">
                <a:latin typeface="Helvetica Neue"/>
                <a:ea typeface="+mn-ea"/>
              </a:rPr>
              <a:t>	ausl. Unternehmen</a:t>
            </a:r>
          </a:p>
        </p:txBody>
      </p:sp>
      <p:sp>
        <p:nvSpPr>
          <p:cNvPr id="10" name="Rechteck 9"/>
          <p:cNvSpPr/>
          <p:nvPr/>
        </p:nvSpPr>
        <p:spPr bwMode="auto">
          <a:xfrm>
            <a:off x="538624" y="2459137"/>
            <a:ext cx="2752614" cy="436562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1" name="Rechteck 10"/>
          <p:cNvSpPr/>
          <p:nvPr/>
        </p:nvSpPr>
        <p:spPr bwMode="auto">
          <a:xfrm>
            <a:off x="6290875" y="2454374"/>
            <a:ext cx="2274888" cy="43815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2" name="Rechteck 11"/>
          <p:cNvSpPr/>
          <p:nvPr/>
        </p:nvSpPr>
        <p:spPr bwMode="auto">
          <a:xfrm>
            <a:off x="3531800" y="2454374"/>
            <a:ext cx="2274888" cy="43815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3" name="Rechteck 12"/>
          <p:cNvSpPr/>
          <p:nvPr/>
        </p:nvSpPr>
        <p:spPr bwMode="auto">
          <a:xfrm>
            <a:off x="766375" y="5534124"/>
            <a:ext cx="2273300" cy="43815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4" name="Rechteck 13"/>
          <p:cNvSpPr/>
          <p:nvPr/>
        </p:nvSpPr>
        <p:spPr bwMode="auto">
          <a:xfrm>
            <a:off x="3539738" y="5510312"/>
            <a:ext cx="2274887" cy="43815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  <p:sp>
        <p:nvSpPr>
          <p:cNvPr id="15" name="Rechteck 14"/>
          <p:cNvSpPr/>
          <p:nvPr/>
        </p:nvSpPr>
        <p:spPr bwMode="auto">
          <a:xfrm>
            <a:off x="6275000" y="5502374"/>
            <a:ext cx="2274888" cy="438150"/>
          </a:xfrm>
          <a:prstGeom prst="rect">
            <a:avLst/>
          </a:prstGeom>
          <a:solidFill>
            <a:srgbClr val="3399FF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CH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0710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ape 72"/>
          <p:cNvSpPr txBox="1">
            <a:spLocks/>
          </p:cNvSpPr>
          <p:nvPr/>
        </p:nvSpPr>
        <p:spPr>
          <a:xfrm>
            <a:off x="503040" y="1301155"/>
            <a:ext cx="8640960" cy="4752527"/>
          </a:xfrm>
          <a:prstGeom prst="rect">
            <a:avLst/>
          </a:prstGeom>
          <a:ln w="9525">
            <a:solidFill>
              <a:srgbClr val="FFFFFF"/>
            </a:solidFill>
            <a:miter lim="800000"/>
          </a:ln>
        </p:spPr>
        <p:txBody>
          <a:bodyPr lIns="0" tIns="0" rIns="0" bIns="0">
            <a:normAutofit fontScale="92500" lnSpcReduction="10000"/>
          </a:bodyPr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just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36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Aktuelle Gewinnsteuersätze der Kantone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Luzern				12.32%				Neuchâtel			16.37%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Appenzell A.			12.66%				Aargau			18.87%			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Nidwalden			12.66%				Freiburg			19.63%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Obwalden				12.66%				Ticino				20.67%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Appenzell I			14.16%				Basel Land		20.70%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Schwyz				14.29%				Jura				20.89%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Zug					14.60%				Zürich				21.15%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Uri						15.12%				</a:t>
            </a:r>
            <a:r>
              <a:rPr kumimoji="0" lang="de-CH" sz="19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Valais</a:t>
            </a: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			21.57%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Schaffhausen		15.97%				Bern				21.64%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Thurgau				16.43%				Solothurn			21.85%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Glarus					16.60%				Basel Stadt		22.18%	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Graubünden			16.68%				</a:t>
            </a:r>
            <a:r>
              <a:rPr kumimoji="0" lang="de-CH" sz="19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Vaud</a:t>
            </a: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			22.79% </a:t>
            </a: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(13.79%)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St. Gallen 			17.40%				</a:t>
            </a:r>
            <a:r>
              <a:rPr kumimoji="0" lang="de-CH" sz="19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Genève</a:t>
            </a:r>
            <a:r>
              <a:rPr kumimoji="0" lang="de-CH" sz="19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		24.17%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91095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95261" y="1104900"/>
            <a:ext cx="8882064" cy="5570754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>
                <a:solidFill>
                  <a:srgbClr val="000000"/>
                </a:solidFill>
              </a:rPr>
              <a:t>Exkurs: </a:t>
            </a:r>
            <a:endParaRPr lang="de-CH" sz="3600" b="1" dirty="0" smtClean="0">
              <a:solidFill>
                <a:srgbClr val="00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 smtClean="0">
                <a:solidFill>
                  <a:srgbClr val="000000"/>
                </a:solidFill>
              </a:rPr>
              <a:t>Auswirkung </a:t>
            </a:r>
            <a:r>
              <a:rPr lang="de-CH" sz="3600" b="1" dirty="0">
                <a:solidFill>
                  <a:srgbClr val="000000"/>
                </a:solidFill>
              </a:rPr>
              <a:t>einer </a:t>
            </a:r>
            <a:r>
              <a:rPr lang="de-CH" sz="3600" b="1" dirty="0" smtClean="0">
                <a:solidFill>
                  <a:srgbClr val="000000"/>
                </a:solidFill>
              </a:rPr>
              <a:t>Gewinnsteuersatz-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 err="1" smtClean="0">
                <a:solidFill>
                  <a:srgbClr val="000000"/>
                </a:solidFill>
              </a:rPr>
              <a:t>senkung</a:t>
            </a:r>
            <a:r>
              <a:rPr lang="de-CH" sz="3600" b="1" dirty="0" smtClean="0">
                <a:solidFill>
                  <a:srgbClr val="000000"/>
                </a:solidFill>
              </a:rPr>
              <a:t> </a:t>
            </a:r>
            <a:r>
              <a:rPr lang="de-CH" sz="3600" b="1" dirty="0">
                <a:solidFill>
                  <a:srgbClr val="000000"/>
                </a:solidFill>
              </a:rPr>
              <a:t>auf </a:t>
            </a:r>
            <a:r>
              <a:rPr lang="de-CH" sz="3600" b="1" dirty="0" smtClean="0">
                <a:solidFill>
                  <a:srgbClr val="000000"/>
                </a:solidFill>
              </a:rPr>
              <a:t>15% </a:t>
            </a:r>
            <a:r>
              <a:rPr lang="de-CH" sz="3600" b="1" dirty="0">
                <a:solidFill>
                  <a:srgbClr val="000000"/>
                </a:solidFill>
              </a:rPr>
              <a:t>oder gar 12 </a:t>
            </a:r>
            <a:r>
              <a:rPr lang="de-CH" sz="3600" b="1" dirty="0" smtClean="0">
                <a:solidFill>
                  <a:srgbClr val="000000"/>
                </a:solidFill>
              </a:rPr>
              <a:t>% auf das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 smtClean="0">
                <a:solidFill>
                  <a:srgbClr val="000000"/>
                </a:solidFill>
              </a:rPr>
              <a:t>Steueraufkommen </a:t>
            </a:r>
            <a:r>
              <a:rPr lang="de-CH" sz="3600" b="1" dirty="0">
                <a:solidFill>
                  <a:srgbClr val="000000"/>
                </a:solidFill>
              </a:rPr>
              <a:t>der </a:t>
            </a:r>
            <a:r>
              <a:rPr lang="de-CH" sz="3600" b="1" dirty="0" smtClean="0">
                <a:solidFill>
                  <a:srgbClr val="000000"/>
                </a:solidFill>
              </a:rPr>
              <a:t>Stadt </a:t>
            </a:r>
            <a:r>
              <a:rPr lang="de-CH" sz="3600" b="1" dirty="0">
                <a:solidFill>
                  <a:srgbClr val="000000"/>
                </a:solidFill>
              </a:rPr>
              <a:t>Zürich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CH" sz="1200" dirty="0">
              <a:solidFill>
                <a:srgbClr val="00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dirty="0">
                <a:solidFill>
                  <a:srgbClr val="000000"/>
                </a:solidFill>
              </a:rPr>
              <a:t>-	</a:t>
            </a:r>
            <a:r>
              <a:rPr lang="de-CH" sz="2000" dirty="0">
                <a:solidFill>
                  <a:srgbClr val="000000"/>
                </a:solidFill>
              </a:rPr>
              <a:t>Die Stadt Zürich würde pro Prozentpunkt zwischen </a:t>
            </a:r>
            <a:r>
              <a:rPr lang="de-CH" sz="2000" dirty="0" smtClean="0">
                <a:solidFill>
                  <a:srgbClr val="000000"/>
                </a:solidFill>
              </a:rPr>
              <a:t/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80 </a:t>
            </a:r>
            <a:r>
              <a:rPr lang="de-CH" sz="2000" dirty="0">
                <a:solidFill>
                  <a:srgbClr val="000000"/>
                </a:solidFill>
              </a:rPr>
              <a:t>Mio. bis 90 Mio. weniger Steuerertrag erzielen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000" dirty="0">
                <a:solidFill>
                  <a:srgbClr val="000000"/>
                </a:solidFill>
              </a:rPr>
              <a:t>-	Ausfälle von bis zu 2/3 der Gewinnsteuern bei </a:t>
            </a:r>
            <a:r>
              <a:rPr lang="de-CH" sz="2000" dirty="0" smtClean="0">
                <a:solidFill>
                  <a:srgbClr val="000000"/>
                </a:solidFill>
              </a:rPr>
              <a:t>den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juristischen </a:t>
            </a:r>
            <a:r>
              <a:rPr lang="de-CH" sz="2000" dirty="0">
                <a:solidFill>
                  <a:srgbClr val="000000"/>
                </a:solidFill>
              </a:rPr>
              <a:t>Personen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000" dirty="0">
                <a:solidFill>
                  <a:srgbClr val="000000"/>
                </a:solidFill>
              </a:rPr>
              <a:t>-	Die 200 grössten juristischen Personen, die rund 60 </a:t>
            </a:r>
            <a:r>
              <a:rPr lang="de-CH" sz="2000" dirty="0" smtClean="0">
                <a:solidFill>
                  <a:srgbClr val="000000"/>
                </a:solidFill>
              </a:rPr>
              <a:t>%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der </a:t>
            </a:r>
            <a:r>
              <a:rPr lang="de-CH" sz="2000" dirty="0">
                <a:solidFill>
                  <a:srgbClr val="000000"/>
                </a:solidFill>
              </a:rPr>
              <a:t>Steuereinnahmen generieren, würden </a:t>
            </a:r>
            <a:r>
              <a:rPr lang="de-CH" sz="2000" dirty="0" smtClean="0">
                <a:solidFill>
                  <a:srgbClr val="000000"/>
                </a:solidFill>
              </a:rPr>
              <a:t>profitieren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(Mitnahmeeffekte</a:t>
            </a:r>
            <a:r>
              <a:rPr lang="de-CH" sz="2000" dirty="0">
                <a:solidFill>
                  <a:srgbClr val="000000"/>
                </a:solidFill>
              </a:rPr>
              <a:t>)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000" dirty="0">
                <a:solidFill>
                  <a:srgbClr val="000000"/>
                </a:solidFill>
              </a:rPr>
              <a:t>-	Auswirkungen auf innerkantonalen und </a:t>
            </a:r>
            <a:r>
              <a:rPr lang="de-CH" sz="2000" dirty="0" smtClean="0">
                <a:solidFill>
                  <a:srgbClr val="000000"/>
                </a:solidFill>
              </a:rPr>
              <a:t>interkantonalen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Finanzausgleich </a:t>
            </a:r>
            <a:endParaRPr lang="de-CH" sz="2000" dirty="0">
              <a:solidFill>
                <a:srgbClr val="00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2000" dirty="0">
                <a:solidFill>
                  <a:srgbClr val="000000"/>
                </a:solidFill>
              </a:rPr>
              <a:t>		</a:t>
            </a:r>
            <a:r>
              <a:rPr lang="de-CH" sz="1200" i="1" dirty="0">
                <a:solidFill>
                  <a:srgbClr val="000000"/>
                </a:solidFill>
              </a:rPr>
              <a:t>Quelle: Steueramt der Stadt Zürich</a:t>
            </a:r>
          </a:p>
        </p:txBody>
      </p:sp>
    </p:spTree>
    <p:extLst>
      <p:ext uri="{BB962C8B-B14F-4D97-AF65-F5344CB8AC3E}">
        <p14:creationId xmlns:p14="http://schemas.microsoft.com/office/powerpoint/2010/main" val="318071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365820" y="726427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Gemeindesteuerertrag Juristische Personen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 Ertragsklasse Steuerperiode 2013 </a:t>
            </a: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/>
            </a:r>
            <a:b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Quelle: Steueramt der Stadt Zürich</a:t>
            </a: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                          </a:t>
            </a: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3864526"/>
              </p:ext>
            </p:extLst>
          </p:nvPr>
        </p:nvGraphicFramePr>
        <p:xfrm>
          <a:off x="384870" y="1903110"/>
          <a:ext cx="8191500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25633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365820" y="695325"/>
            <a:ext cx="8229600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Gemeindesteuerertrag Juristische Personen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 Ertragsklasse Steuerperiode 2013 </a:t>
            </a: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/>
            </a:r>
            <a:b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Quelle: Steueramt der Stadt Zürich</a:t>
            </a: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                           </a:t>
            </a: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68757286"/>
              </p:ext>
            </p:extLst>
          </p:nvPr>
        </p:nvGraphicFramePr>
        <p:xfrm>
          <a:off x="384870" y="1872008"/>
          <a:ext cx="8191500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43854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hteck 10"/>
          <p:cNvSpPr/>
          <p:nvPr/>
        </p:nvSpPr>
        <p:spPr>
          <a:xfrm>
            <a:off x="327720" y="1277424"/>
            <a:ext cx="8640960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3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Ziele der Reform (Bund)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b="1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2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Standortattraktivität</a:t>
            </a:r>
            <a:r>
              <a:rPr lang="de-CH" sz="26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 Schweiz bleibt für Unternehmen im internationalen Vergleich steuerlich kompetitiv, was zu Wohlstand und Arbeitsplätzen </a:t>
            </a: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beiträgt.</a:t>
            </a:r>
            <a:endParaRPr lang="de-CH" sz="20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sz="2000" b="1" kern="1200" dirty="0" smtClean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2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Stabilität</a:t>
            </a:r>
            <a:r>
              <a:rPr lang="de-CH" sz="20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 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/>
            </a:r>
            <a:b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 Schweiz will die internationale Akzeptanz ihres Steuersystems sichern, was der Schweiz und den hier ansässigen Unternehmen Rechtssicherheit und Kontinuität </a:t>
            </a:r>
            <a:r>
              <a:rPr lang="de-CH" sz="2000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gewährt.</a:t>
            </a:r>
            <a:endParaRPr lang="de-CH" sz="2000" kern="1200" dirty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de-CH" sz="2000" b="1" kern="1200" dirty="0" smtClean="0">
              <a:solidFill>
                <a:srgbClr val="000000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de-CH" sz="2600" b="1" kern="1200" dirty="0" smtClean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Ausgewogenheit</a:t>
            </a:r>
            <a:r>
              <a:rPr lang="de-CH" sz="2000" b="1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:</a:t>
            </a: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b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r>
              <a:rPr lang="de-CH" sz="2000" kern="1200" dirty="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Die Unternehmen leisten weiterhin einen namhaften Beitrag zur Finanzierung des Gemeinwesens und die Reform stellt sicher, dass die Auswirkungen auf die Haushalte von Bund und Kantonen verkraftbar sind.</a:t>
            </a:r>
          </a:p>
        </p:txBody>
      </p:sp>
    </p:spTree>
    <p:extLst>
      <p:ext uri="{BB962C8B-B14F-4D97-AF65-F5344CB8AC3E}">
        <p14:creationId xmlns:p14="http://schemas.microsoft.com/office/powerpoint/2010/main" val="85258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el 1"/>
          <p:cNvSpPr txBox="1">
            <a:spLocks/>
          </p:cNvSpPr>
          <p:nvPr/>
        </p:nvSpPr>
        <p:spPr>
          <a:xfrm>
            <a:off x="242244" y="463101"/>
            <a:ext cx="8515994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Gemeindesteuerertrag Juristische Personen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 Ertragsklasse Steuerperiode 2013,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Reduktion Steuersatz 2%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Quelle: Steueramt der Stadt Zürich</a:t>
            </a:r>
            <a:endParaRPr kumimoji="0" lang="de-CH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6" name="Diagramm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8871331"/>
              </p:ext>
            </p:extLst>
          </p:nvPr>
        </p:nvGraphicFramePr>
        <p:xfrm>
          <a:off x="242244" y="1971226"/>
          <a:ext cx="8191500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629417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el 1"/>
          <p:cNvSpPr txBox="1">
            <a:spLocks/>
          </p:cNvSpPr>
          <p:nvPr/>
        </p:nvSpPr>
        <p:spPr>
          <a:xfrm>
            <a:off x="287016" y="489686"/>
            <a:ext cx="8856984" cy="15081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Gemeindesteuerertrag Juristische Personen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pro Ertragsklasse Steuerperiode 2013,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Reduktion Steuersatz 3%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Quelle: Steueramt der Stadt Zürich</a:t>
            </a:r>
            <a:endParaRPr kumimoji="0" lang="de-CH" sz="1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82076479"/>
              </p:ext>
            </p:extLst>
          </p:nvPr>
        </p:nvGraphicFramePr>
        <p:xfrm>
          <a:off x="431032" y="1872008"/>
          <a:ext cx="8191500" cy="4680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64201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tel 1"/>
          <p:cNvSpPr txBox="1">
            <a:spLocks/>
          </p:cNvSpPr>
          <p:nvPr/>
        </p:nvSpPr>
        <p:spPr>
          <a:xfrm>
            <a:off x="617036" y="669277"/>
            <a:ext cx="8229600" cy="1320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 anchor="ctr">
            <a:normAutofit/>
          </a:bodyPr>
          <a:lstStyle>
            <a:lvl1pPr algn="ctr">
              <a:defRPr sz="4400">
                <a:latin typeface="Arial"/>
                <a:ea typeface="Arial"/>
                <a:cs typeface="Arial"/>
                <a:sym typeface="Arial"/>
              </a:defRPr>
            </a:lvl1pPr>
            <a:lvl2pPr algn="ctr">
              <a:defRPr sz="4400">
                <a:latin typeface="Arial"/>
                <a:ea typeface="Arial"/>
                <a:cs typeface="Arial"/>
                <a:sym typeface="Arial"/>
              </a:defRPr>
            </a:lvl2pPr>
            <a:lvl3pPr algn="ctr">
              <a:defRPr sz="4400">
                <a:latin typeface="Arial"/>
                <a:ea typeface="Arial"/>
                <a:cs typeface="Arial"/>
                <a:sym typeface="Arial"/>
              </a:defRPr>
            </a:lvl3pPr>
            <a:lvl4pPr algn="ctr">
              <a:defRPr sz="4400">
                <a:latin typeface="Arial"/>
                <a:ea typeface="Arial"/>
                <a:cs typeface="Arial"/>
                <a:sym typeface="Arial"/>
              </a:defRPr>
            </a:lvl4pPr>
            <a:lvl5pPr algn="ctr">
              <a:defRPr sz="4400">
                <a:latin typeface="Arial"/>
                <a:ea typeface="Arial"/>
                <a:cs typeface="Arial"/>
                <a:sym typeface="Arial"/>
              </a:defRPr>
            </a:lvl5pPr>
            <a:lvl6pPr indent="457200" algn="ctr">
              <a:defRPr sz="4400">
                <a:latin typeface="Arial"/>
                <a:ea typeface="Arial"/>
                <a:cs typeface="Arial"/>
                <a:sym typeface="Arial"/>
              </a:defRPr>
            </a:lvl6pPr>
            <a:lvl7pPr indent="914400" algn="ctr">
              <a:defRPr sz="4400">
                <a:latin typeface="Arial"/>
                <a:ea typeface="Arial"/>
                <a:cs typeface="Arial"/>
                <a:sym typeface="Arial"/>
              </a:defRPr>
            </a:lvl7pPr>
            <a:lvl8pPr indent="1371600" algn="ctr">
              <a:defRPr sz="4400">
                <a:latin typeface="Arial"/>
                <a:ea typeface="Arial"/>
                <a:cs typeface="Arial"/>
                <a:sym typeface="Arial"/>
              </a:defRPr>
            </a:lvl8pPr>
            <a:lvl9pPr indent="1828800" algn="ctr">
              <a:defRPr sz="44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Steuerertrag pro Steuerperiode, Juristische Personen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Simulation Reduktion Steuersatz Zusammenfassung</a:t>
            </a:r>
            <a:br>
              <a:rPr kumimoji="0" lang="de-CH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100% einfache Staatssteuer</a:t>
            </a:r>
            <a:br>
              <a:rPr kumimoji="0" lang="de-CH" sz="1000" b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1000" b="0" i="1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Quelle: Steueramt der Stadt Zürich</a:t>
            </a:r>
            <a:endParaRPr kumimoji="0" lang="de-CH" sz="1000" b="0" i="1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aphicFrame>
        <p:nvGraphicFramePr>
          <p:cNvPr id="11" name="Diagramm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48709569"/>
              </p:ext>
            </p:extLst>
          </p:nvPr>
        </p:nvGraphicFramePr>
        <p:xfrm>
          <a:off x="1280592" y="1920942"/>
          <a:ext cx="6902488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4722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Tabel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740210"/>
              </p:ext>
            </p:extLst>
          </p:nvPr>
        </p:nvGraphicFramePr>
        <p:xfrm>
          <a:off x="899592" y="1279054"/>
          <a:ext cx="7344816" cy="4799118"/>
        </p:xfrm>
        <a:graphic>
          <a:graphicData uri="http://schemas.openxmlformats.org/drawingml/2006/table">
            <a:tbl>
              <a:tblPr firstRow="1" firstCol="1" bandRow="1"/>
              <a:tblGrid>
                <a:gridCol w="115407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24532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986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467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707356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300" dirty="0" smtClean="0">
                          <a:solidFill>
                            <a:schemeClr val="tx1"/>
                          </a:solidFill>
                          <a:effectLst/>
                        </a:rPr>
                        <a:t>Stadt</a:t>
                      </a:r>
                      <a:r>
                        <a:rPr lang="de-CH" sz="1300" dirty="0">
                          <a:solidFill>
                            <a:schemeClr val="tx1"/>
                          </a:solidFill>
                          <a:effectLst/>
                        </a:rPr>
                        <a:t/>
                      </a:r>
                      <a:br>
                        <a:rPr lang="de-CH" sz="1300" dirty="0">
                          <a:solidFill>
                            <a:schemeClr val="tx1"/>
                          </a:solidFill>
                          <a:effectLst/>
                        </a:rPr>
                      </a:br>
                      <a:endParaRPr lang="de-CH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300" dirty="0" smtClean="0">
                          <a:solidFill>
                            <a:schemeClr val="tx1"/>
                          </a:solidFill>
                          <a:effectLst/>
                        </a:rPr>
                        <a:t>Steuerausfälle in CHF Mio. Berechnungsbasis 15%</a:t>
                      </a:r>
                      <a:endParaRPr lang="de-CH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3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Steuerausfälle im Verhältnis Gesamtsteuerertrag Juristische Personen</a:t>
                      </a:r>
                      <a:endParaRPr lang="de-CH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300" dirty="0" smtClean="0">
                          <a:solidFill>
                            <a:schemeClr val="tx1"/>
                          </a:solidFill>
                          <a:effectLst/>
                        </a:rPr>
                        <a:t>Steuerausfälle im Verhältnis zum Gesamtsteuerertrag</a:t>
                      </a:r>
                      <a:endParaRPr lang="de-CH" sz="13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381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</a:rPr>
                        <a:t>Biel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15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57 %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12 %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381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St. Gallen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15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50 %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6 %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</a:rPr>
                        <a:t>Bern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35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40 %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8 %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</a:rPr>
                        <a:t>Zürich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 smtClean="0">
                          <a:effectLst/>
                        </a:rPr>
                        <a:t>400 </a:t>
                      </a:r>
                      <a:r>
                        <a:rPr lang="de-CH" sz="1200" b="1" dirty="0">
                          <a:effectLst/>
                        </a:rPr>
                        <a:t>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 smtClean="0">
                          <a:effectLst/>
                        </a:rPr>
                        <a:t>50 </a:t>
                      </a:r>
                      <a:r>
                        <a:rPr lang="de-CH" sz="1200" b="1" dirty="0">
                          <a:effectLst/>
                        </a:rPr>
                        <a:t>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13,3 %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</a:rPr>
                        <a:t>Lausanne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50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46,3 %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10,4 %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</a:rPr>
                        <a:t>Köniz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4,5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57 %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5 %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Basel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400 Mio.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48,7 %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15,8 %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</a:rPr>
                        <a:t>Winterthur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29,6 Mio.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59,8 %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11,3 %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>
                          <a:solidFill>
                            <a:schemeClr val="tx1"/>
                          </a:solidFill>
                          <a:effectLst/>
                        </a:rPr>
                        <a:t>Langenthal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2,1 Mio.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58 %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6 %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Calibri"/>
                          <a:cs typeface="Times New Roman"/>
                        </a:rPr>
                        <a:t>Burgdorf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1,7 Mio.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47 %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4,6 %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smtClean="0">
                          <a:solidFill>
                            <a:schemeClr val="tx1"/>
                          </a:solidFill>
                          <a:effectLst/>
                        </a:rPr>
                        <a:t>Thun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5,2 Mio.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44 %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4,6 %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4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325097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dirty="0" err="1">
                          <a:solidFill>
                            <a:schemeClr val="tx1"/>
                          </a:solidFill>
                          <a:effectLst/>
                        </a:rPr>
                        <a:t>Ittigen</a:t>
                      </a:r>
                      <a:endParaRPr lang="de-CH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5,2 Mio.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>
                          <a:effectLst/>
                        </a:rPr>
                        <a:t>53 %</a:t>
                      </a:r>
                      <a:endParaRPr lang="de-CH" sz="12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1pPr>
                      <a:lvl2pPr marL="457200" indent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2pPr>
                      <a:lvl3pPr marL="914400" indent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3pPr>
                      <a:lvl4pPr marL="1371600" indent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4pPr>
                      <a:lvl5pPr marL="1828800" indent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5pPr>
                      <a:lvl6pPr marL="2286000" indent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6pPr>
                      <a:lvl7pPr marL="2743200" indent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7pPr>
                      <a:lvl8pPr marL="3200400" indent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8pPr>
                      <a:lvl9pPr marL="3657600" indent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Helvetica Neue"/>
                          <a:ea typeface="Helvetica Neue"/>
                          <a:cs typeface="Helvetica Neue"/>
                          <a:sym typeface="Arial"/>
                        </a:defRPr>
                      </a:lvl9pPr>
                    </a:lstStyle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de-CH" sz="1200" b="1" dirty="0">
                          <a:effectLst/>
                        </a:rPr>
                        <a:t>18 %</a:t>
                      </a:r>
                      <a:endParaRPr lang="de-CH" sz="12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b">
                    <a:lnL w="12700" cmpd="sng">
                      <a:solidFill>
                        <a:srgbClr val="FFFFFF"/>
                      </a:solidFill>
                    </a:lnL>
                    <a:lnR w="12700" cmpd="sng">
                      <a:solidFill>
                        <a:srgbClr val="FFFFFF"/>
                      </a:solidFill>
                    </a:lnR>
                    <a:lnT w="12700" cmpd="sng">
                      <a:solidFill>
                        <a:srgbClr val="FFFFFF"/>
                      </a:solidFill>
                    </a:lnT>
                    <a:lnB w="12700" cmpd="sng">
                      <a:solidFill>
                        <a:srgbClr val="FFFFFF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BE0E3">
                        <a:tint val="20000"/>
                      </a:srgb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67074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5618" y="1043782"/>
            <a:ext cx="8132763" cy="5164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2119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76224" y="1257300"/>
            <a:ext cx="8620125" cy="550919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Anteil </a:t>
            </a:r>
            <a:r>
              <a:rPr lang="de-CH" sz="3600" b="1" dirty="0" smtClean="0"/>
              <a:t>Bundessteuer</a:t>
            </a:r>
          </a:p>
          <a:p>
            <a:endParaRPr lang="de-CH" sz="2600" b="1" dirty="0"/>
          </a:p>
          <a:p>
            <a:pPr marL="1971675" lvl="0" indent="-352425">
              <a:buFont typeface="Symbol" panose="05050102010706020507" pitchFamily="18" charset="2"/>
              <a:buChar char="-"/>
            </a:pPr>
            <a:r>
              <a:rPr lang="de-CH" sz="2000" b="1" dirty="0"/>
              <a:t>Heute:</a:t>
            </a:r>
            <a:r>
              <a:rPr lang="de-CH" sz="2000" dirty="0"/>
              <a:t> </a:t>
            </a:r>
            <a:r>
              <a:rPr lang="de-CH" sz="2000" dirty="0" smtClean="0"/>
              <a:t>Kantone </a:t>
            </a:r>
            <a:r>
              <a:rPr lang="de-CH" sz="2000" dirty="0"/>
              <a:t>erhalten 17 </a:t>
            </a:r>
            <a:r>
              <a:rPr lang="de-CH" sz="2000" dirty="0" smtClean="0"/>
              <a:t>% </a:t>
            </a:r>
            <a:r>
              <a:rPr lang="de-CH" sz="2000" dirty="0"/>
              <a:t>(1% entspricht ca. 0.5 </a:t>
            </a:r>
            <a:r>
              <a:rPr lang="de-CH" sz="2000" dirty="0" smtClean="0"/>
              <a:t>Mrd.)</a:t>
            </a:r>
            <a:br>
              <a:rPr lang="de-CH" sz="2000" dirty="0" smtClean="0"/>
            </a:br>
            <a:endParaRPr lang="de-CH" sz="2000" dirty="0"/>
          </a:p>
          <a:p>
            <a:pPr marL="1971675" lvl="0" indent="-352425">
              <a:buFont typeface="Symbol" panose="05050102010706020507" pitchFamily="18" charset="2"/>
              <a:buChar char="-"/>
            </a:pPr>
            <a:r>
              <a:rPr lang="de-CH" sz="2000" b="1" dirty="0"/>
              <a:t>Bundesrat / WAK </a:t>
            </a:r>
            <a:r>
              <a:rPr lang="de-CH" sz="2000" b="1" dirty="0" smtClean="0"/>
              <a:t>NR: </a:t>
            </a:r>
            <a:r>
              <a:rPr lang="de-CH" sz="2000" dirty="0" smtClean="0"/>
              <a:t>Kantone </a:t>
            </a:r>
            <a:r>
              <a:rPr lang="de-CH" sz="2000" dirty="0"/>
              <a:t>sollen 20.5 %</a:t>
            </a:r>
            <a:r>
              <a:rPr lang="de-CH" sz="2000" dirty="0" smtClean="0"/>
              <a:t> </a:t>
            </a:r>
            <a:r>
              <a:rPr lang="de-CH" sz="2000" dirty="0"/>
              <a:t>der dir. Bundessteuer erhalten (plus ca. 1.7 </a:t>
            </a:r>
            <a:r>
              <a:rPr lang="de-CH" sz="2000" dirty="0" smtClean="0"/>
              <a:t>Mrd.)</a:t>
            </a:r>
            <a:br>
              <a:rPr lang="de-CH" sz="2000" dirty="0" smtClean="0"/>
            </a:br>
            <a:endParaRPr lang="de-CH" sz="2000" dirty="0"/>
          </a:p>
          <a:p>
            <a:pPr marL="1971675" lvl="0" indent="-352425">
              <a:buFont typeface="Symbol" panose="05050102010706020507" pitchFamily="18" charset="2"/>
              <a:buChar char="-"/>
            </a:pPr>
            <a:r>
              <a:rPr lang="de-CH" sz="2000" b="1" dirty="0"/>
              <a:t>Ständerat: </a:t>
            </a:r>
            <a:r>
              <a:rPr lang="de-CH" sz="2000" dirty="0" smtClean="0"/>
              <a:t>Möchte </a:t>
            </a:r>
            <a:r>
              <a:rPr lang="de-CH" sz="2000" dirty="0"/>
              <a:t>Kantonsanteil auf 21.2 </a:t>
            </a:r>
            <a:r>
              <a:rPr lang="de-CH" sz="2000" dirty="0" smtClean="0"/>
              <a:t>% erhöhen</a:t>
            </a:r>
            <a:br>
              <a:rPr lang="de-CH" sz="2000" dirty="0" smtClean="0"/>
            </a:br>
            <a:endParaRPr lang="de-CH" sz="2000" dirty="0"/>
          </a:p>
          <a:p>
            <a:pPr marL="1971675" lvl="0" indent="-352425">
              <a:buFont typeface="Symbol" panose="05050102010706020507" pitchFamily="18" charset="2"/>
              <a:buChar char="-"/>
            </a:pPr>
            <a:r>
              <a:rPr lang="de-CH" sz="2000" dirty="0"/>
              <a:t>Schlussabstimmung NR = 21.2% gekoppelt an Mindest-Dividendenteilsatzbesteuerung von 60% (heute durchschnittlich 50%) </a:t>
            </a:r>
            <a:r>
              <a:rPr lang="de-CH" sz="2000" dirty="0" smtClean="0"/>
              <a:t/>
            </a:r>
            <a:br>
              <a:rPr lang="de-CH" sz="2000" dirty="0" smtClean="0"/>
            </a:br>
            <a:endParaRPr lang="de-CH" sz="2000" dirty="0"/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/>
              <a:t>Durch Erhöhung sollen Kantone finanziellen Spielraum für die Senkung der Gewinnsteuern erhalten</a:t>
            </a:r>
            <a:endParaRPr kumimoji="0" lang="de-CH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4536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Grafi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26729" y="823764"/>
            <a:ext cx="5832648" cy="57606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119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19075" y="1314036"/>
            <a:ext cx="8667749" cy="5701559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Kompensation am Beispiel </a:t>
            </a:r>
            <a:r>
              <a:rPr lang="de-CH" sz="3600" b="1" dirty="0" err="1"/>
              <a:t>Kt</a:t>
            </a:r>
            <a:r>
              <a:rPr lang="de-CH" sz="3600" b="1" dirty="0"/>
              <a:t>. </a:t>
            </a:r>
            <a:r>
              <a:rPr lang="de-CH" sz="3600" b="1" dirty="0" smtClean="0"/>
              <a:t>BE</a:t>
            </a: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dirty="0" smtClean="0"/>
              <a:t>Einnahmen </a:t>
            </a:r>
            <a:r>
              <a:rPr lang="de-CH" sz="2000" dirty="0"/>
              <a:t>Direkte </a:t>
            </a:r>
            <a:r>
              <a:rPr lang="de-CH" sz="2000" dirty="0" smtClean="0"/>
              <a:t>Bundessteuer JP</a:t>
            </a:r>
            <a:r>
              <a:rPr lang="de-CH" sz="2000" dirty="0"/>
              <a:t>	=	</a:t>
            </a:r>
            <a:r>
              <a:rPr lang="de-CH" sz="2000" dirty="0" smtClean="0"/>
              <a:t>ca</a:t>
            </a:r>
            <a:r>
              <a:rPr lang="de-CH" sz="2000" dirty="0"/>
              <a:t>. </a:t>
            </a:r>
            <a:r>
              <a:rPr lang="de-CH" sz="2000" dirty="0" smtClean="0"/>
              <a:t>CHF	600’000’000</a:t>
            </a:r>
            <a:endParaRPr lang="de-CH" sz="2000" dirty="0"/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dirty="0" smtClean="0"/>
              <a:t>Einnahmen Direkte Bundessteuer NP	=	ca. </a:t>
            </a:r>
            <a:r>
              <a:rPr lang="de-CH" sz="2000" u="sng" dirty="0" smtClean="0"/>
              <a:t>CHF   700’000’000</a:t>
            </a:r>
            <a:r>
              <a:rPr lang="de-CH" sz="2000" dirty="0" smtClean="0"/>
              <a:t>	</a:t>
            </a:r>
            <a:endParaRPr lang="de-CH" sz="2000" dirty="0"/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dirty="0" smtClean="0"/>
              <a:t>Total Einnahmen Direkte Bundessteuer		      CHF 1’300’000’000		</a:t>
            </a:r>
            <a:endParaRPr lang="de-CH" sz="2000" dirty="0"/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dirty="0" smtClean="0"/>
              <a:t>Kantonsanteil 17% (bisher)</a:t>
            </a:r>
            <a:r>
              <a:rPr lang="de-CH" sz="2000" dirty="0"/>
              <a:t>	</a:t>
            </a:r>
            <a:r>
              <a:rPr lang="de-CH" sz="2000" dirty="0" smtClean="0"/>
              <a:t>=</a:t>
            </a:r>
            <a:r>
              <a:rPr lang="de-CH" sz="2000" dirty="0"/>
              <a:t>	ca. </a:t>
            </a:r>
            <a:r>
              <a:rPr lang="de-CH" sz="2000" dirty="0" smtClean="0"/>
              <a:t>CHF     221’000’000	</a:t>
            </a: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dirty="0" smtClean="0"/>
              <a:t>Kantonsanteil 21.2% (neu)	=   ca. CHF     </a:t>
            </a:r>
            <a:r>
              <a:rPr lang="de-CH" sz="2000" u="sng" dirty="0" smtClean="0"/>
              <a:t>275’600’000</a:t>
            </a:r>
            <a:endParaRPr lang="de-CH" sz="2000" u="sng" dirty="0"/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 smtClean="0">
                <a:solidFill>
                  <a:schemeClr val="tx1"/>
                </a:solidFill>
              </a:rPr>
              <a:t>Differenzbetrag	=</a:t>
            </a:r>
            <a:r>
              <a:rPr lang="de-CH" sz="2000" b="1" dirty="0" smtClean="0">
                <a:solidFill>
                  <a:srgbClr val="FF0000"/>
                </a:solidFill>
              </a:rPr>
              <a:t>	      </a:t>
            </a:r>
            <a:r>
              <a:rPr lang="de-CH" sz="2000" b="1" dirty="0" smtClean="0">
                <a:solidFill>
                  <a:schemeClr val="tx1"/>
                </a:solidFill>
              </a:rPr>
              <a:t>CHF       54’600’000</a:t>
            </a:r>
            <a:r>
              <a:rPr lang="de-CH" sz="2000" b="1" dirty="0" smtClean="0">
                <a:solidFill>
                  <a:srgbClr val="FF0000"/>
                </a:solidFill>
              </a:rPr>
              <a:t>	</a:t>
            </a: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 smtClean="0">
                <a:solidFill>
                  <a:schemeClr val="tx1"/>
                </a:solidFill>
              </a:rPr>
              <a:t>Davon Kompensation Gemeinden 1/3	=	      CHF       18’600’000</a:t>
            </a:r>
            <a:r>
              <a:rPr lang="de-CH" sz="2000" b="1" dirty="0" smtClean="0">
                <a:solidFill>
                  <a:srgbClr val="FF0000"/>
                </a:solidFill>
              </a:rPr>
              <a:t>	</a:t>
            </a:r>
            <a:endParaRPr lang="de-CH" sz="2000" b="1" dirty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endParaRPr lang="de-CH" sz="2000" b="1" dirty="0" smtClean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 smtClean="0">
                <a:solidFill>
                  <a:srgbClr val="FF0000"/>
                </a:solidFill>
              </a:rPr>
              <a:t>Vergleichszahlen </a:t>
            </a:r>
            <a:r>
              <a:rPr lang="de-CH" sz="2000" b="1" dirty="0">
                <a:solidFill>
                  <a:srgbClr val="FF0000"/>
                </a:solidFill>
              </a:rPr>
              <a:t>Steuerausfall </a:t>
            </a:r>
            <a:r>
              <a:rPr lang="de-CH" sz="2000" b="1" dirty="0" err="1">
                <a:solidFill>
                  <a:srgbClr val="FF0000"/>
                </a:solidFill>
              </a:rPr>
              <a:t>Kt</a:t>
            </a:r>
            <a:r>
              <a:rPr lang="de-CH" sz="2000" b="1" dirty="0">
                <a:solidFill>
                  <a:srgbClr val="FF0000"/>
                </a:solidFill>
              </a:rPr>
              <a:t>. BE	</a:t>
            </a:r>
            <a:r>
              <a:rPr lang="de-CH" sz="2000" b="1" dirty="0" smtClean="0">
                <a:solidFill>
                  <a:srgbClr val="FF0000"/>
                </a:solidFill>
              </a:rPr>
              <a:t>=	ca</a:t>
            </a:r>
            <a:r>
              <a:rPr lang="de-CH" sz="2000" b="1" dirty="0">
                <a:solidFill>
                  <a:srgbClr val="FF0000"/>
                </a:solidFill>
              </a:rPr>
              <a:t>. </a:t>
            </a:r>
            <a:r>
              <a:rPr lang="de-CH" sz="2000" b="1" dirty="0" smtClean="0">
                <a:solidFill>
                  <a:srgbClr val="FF0000"/>
                </a:solidFill>
              </a:rPr>
              <a:t>CHF	     150’000’000</a:t>
            </a: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endParaRPr lang="de-CH" sz="2000" b="1" dirty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>
                <a:solidFill>
                  <a:srgbClr val="FF0000"/>
                </a:solidFill>
              </a:rPr>
              <a:t>Vergleichszahlen </a:t>
            </a:r>
            <a:r>
              <a:rPr lang="de-CH" sz="2000" b="1" dirty="0" smtClean="0">
                <a:solidFill>
                  <a:srgbClr val="FF0000"/>
                </a:solidFill>
              </a:rPr>
              <a:t>Steuerausfälle </a:t>
            </a: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endParaRPr lang="de-CH" sz="1050" b="1" dirty="0" smtClean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 smtClean="0">
                <a:solidFill>
                  <a:srgbClr val="FF0000"/>
                </a:solidFill>
              </a:rPr>
              <a:t>Stadt Bern</a:t>
            </a:r>
            <a:r>
              <a:rPr lang="de-CH" sz="2000" b="1" dirty="0">
                <a:solidFill>
                  <a:srgbClr val="FF0000"/>
                </a:solidFill>
              </a:rPr>
              <a:t>	</a:t>
            </a:r>
            <a:r>
              <a:rPr lang="de-CH" sz="2000" b="1" dirty="0" smtClean="0">
                <a:solidFill>
                  <a:srgbClr val="FF0000"/>
                </a:solidFill>
              </a:rPr>
              <a:t>=	ca</a:t>
            </a:r>
            <a:r>
              <a:rPr lang="de-CH" sz="2000" b="1" dirty="0">
                <a:solidFill>
                  <a:srgbClr val="FF0000"/>
                </a:solidFill>
              </a:rPr>
              <a:t>. </a:t>
            </a:r>
            <a:r>
              <a:rPr lang="de-CH" sz="2000" b="1" dirty="0" smtClean="0">
                <a:solidFill>
                  <a:srgbClr val="FF0000"/>
                </a:solidFill>
              </a:rPr>
              <a:t>CHF	       35’000’000</a:t>
            </a:r>
            <a:endParaRPr lang="de-CH" sz="2000" b="1" dirty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CH" sz="2000" b="1" dirty="0">
                <a:solidFill>
                  <a:srgbClr val="FF0000"/>
                </a:solidFill>
              </a:rPr>
              <a:t>Stadt Biel </a:t>
            </a:r>
            <a:r>
              <a:rPr lang="de-CH" sz="2000" b="1" dirty="0" smtClean="0">
                <a:solidFill>
                  <a:srgbClr val="FF0000"/>
                </a:solidFill>
              </a:rPr>
              <a:t>	=	ca</a:t>
            </a:r>
            <a:r>
              <a:rPr lang="de-CH" sz="2000" b="1" dirty="0">
                <a:solidFill>
                  <a:srgbClr val="FF0000"/>
                </a:solidFill>
              </a:rPr>
              <a:t>. </a:t>
            </a:r>
            <a:r>
              <a:rPr lang="de-CH" sz="2000" b="1" dirty="0" smtClean="0">
                <a:solidFill>
                  <a:srgbClr val="FF0000"/>
                </a:solidFill>
              </a:rPr>
              <a:t>CHF	       15’000’000</a:t>
            </a:r>
            <a:endParaRPr lang="de-CH" sz="2000" b="1" dirty="0">
              <a:solidFill>
                <a:srgbClr val="FF0000"/>
              </a:solidFill>
            </a:endParaRPr>
          </a:p>
          <a:p>
            <a:pPr>
              <a:tabLst>
                <a:tab pos="5019675" algn="l"/>
                <a:tab pos="5381625" algn="l"/>
                <a:tab pos="7896225" algn="r"/>
              </a:tabLst>
            </a:pPr>
            <a:r>
              <a:rPr lang="de-DE" sz="2000" b="1" dirty="0">
                <a:solidFill>
                  <a:srgbClr val="FF0000"/>
                </a:solidFill>
              </a:rPr>
              <a:t> </a:t>
            </a:r>
            <a:endParaRPr lang="de-CH" sz="2000" b="1" dirty="0">
              <a:solidFill>
                <a:srgbClr val="FF0000"/>
              </a:solidFill>
            </a:endParaRP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4878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feld 2"/>
          <p:cNvSpPr txBox="1"/>
          <p:nvPr/>
        </p:nvSpPr>
        <p:spPr>
          <a:xfrm>
            <a:off x="333375" y="1143000"/>
            <a:ext cx="8534400" cy="498597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r>
              <a:rPr lang="de-CH" sz="3600" b="1" dirty="0"/>
              <a:t>Auswirkungen USR III</a:t>
            </a:r>
          </a:p>
          <a:p>
            <a:r>
              <a:rPr lang="de-CH" sz="3600" b="1" dirty="0"/>
              <a:t>Bund, Kantone und </a:t>
            </a:r>
            <a:r>
              <a:rPr lang="de-CH" sz="3600" b="1" dirty="0" smtClean="0"/>
              <a:t>Gemeinden</a:t>
            </a:r>
          </a:p>
          <a:p>
            <a:endParaRPr lang="de-CH" dirty="0"/>
          </a:p>
          <a:p>
            <a:r>
              <a:rPr lang="de-CH" sz="2600" b="1" dirty="0"/>
              <a:t>Finanzielle Auswirkungen (Grobschätzung</a:t>
            </a:r>
            <a:r>
              <a:rPr lang="de-CH" sz="2600" b="1" dirty="0" smtClean="0"/>
              <a:t>):</a:t>
            </a:r>
          </a:p>
          <a:p>
            <a:endParaRPr lang="de-CH" dirty="0"/>
          </a:p>
          <a:p>
            <a:pPr marL="1971675" indent="-352425">
              <a:buFont typeface="Symbol" panose="05050102010706020507" pitchFamily="18" charset="2"/>
              <a:buChar char="-"/>
            </a:pPr>
            <a:r>
              <a:rPr lang="de-CH" sz="2000" dirty="0"/>
              <a:t>Nach Verrechnung der Steuerausfälle bei Kantonen und Gemeinden mit der Bundeskompensation nur auf Basis der angenommenen Gewinnsteuersatzsenkungen ohne Berücksichtigung der Korrektur bei den Bemessungsgrundlagen</a:t>
            </a:r>
            <a:r>
              <a:rPr lang="de-CH" sz="2000" dirty="0" smtClean="0"/>
              <a:t>:</a:t>
            </a:r>
          </a:p>
          <a:p>
            <a:pPr marL="1971675" indent="-352425">
              <a:buFont typeface="Symbol" panose="05050102010706020507" pitchFamily="18" charset="2"/>
              <a:buChar char="-"/>
            </a:pPr>
            <a:endParaRPr lang="de-CH" sz="2000" dirty="0"/>
          </a:p>
          <a:p>
            <a:pPr marL="1971675"/>
            <a:r>
              <a:rPr lang="de-CH" sz="2600" b="1" dirty="0">
                <a:solidFill>
                  <a:srgbClr val="FF0000"/>
                </a:solidFill>
              </a:rPr>
              <a:t>Steuerausfall netto ca. CHF 2.1 – 2.5 Mia.  </a:t>
            </a:r>
          </a:p>
          <a:p>
            <a:r>
              <a:rPr lang="de-CH" sz="2000" dirty="0"/>
              <a:t> 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CH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85459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261938" y="1219200"/>
            <a:ext cx="8615362" cy="5478421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>
                <a:solidFill>
                  <a:srgbClr val="000000"/>
                </a:solidFill>
              </a:rPr>
              <a:t>Auswirkungen auf die </a:t>
            </a:r>
            <a:r>
              <a:rPr lang="de-CH" sz="3600" b="1" dirty="0" smtClean="0">
                <a:solidFill>
                  <a:srgbClr val="000000"/>
                </a:solidFill>
              </a:rPr>
              <a:t>öffentlichen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de-CH" sz="3600" b="1" dirty="0" smtClean="0">
                <a:solidFill>
                  <a:srgbClr val="000000"/>
                </a:solidFill>
              </a:rPr>
              <a:t>Finanzen </a:t>
            </a:r>
            <a:r>
              <a:rPr lang="de-CH" sz="3600" b="1" dirty="0">
                <a:solidFill>
                  <a:srgbClr val="000000"/>
                </a:solidFill>
              </a:rPr>
              <a:t>sind </a:t>
            </a:r>
            <a:r>
              <a:rPr lang="de-CH" sz="3600" b="1" dirty="0">
                <a:solidFill>
                  <a:srgbClr val="FF0000"/>
                </a:solidFill>
              </a:rPr>
              <a:t>katastrophal </a:t>
            </a:r>
            <a:r>
              <a:rPr lang="de-CH" sz="3600" b="1" dirty="0" smtClean="0">
                <a:solidFill>
                  <a:srgbClr val="FF0000"/>
                </a:solidFill>
              </a:rPr>
              <a:t>!!!</a:t>
            </a:r>
          </a:p>
          <a:p>
            <a: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de-CH" sz="1400" dirty="0">
              <a:solidFill>
                <a:srgbClr val="00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Die </a:t>
            </a:r>
            <a:r>
              <a:rPr lang="de-CH" sz="2000" dirty="0">
                <a:solidFill>
                  <a:srgbClr val="000000"/>
                </a:solidFill>
              </a:rPr>
              <a:t>direkten Steuern sind die wichtigsten Einnahmen bei Kantonen und Gemeinden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Die </a:t>
            </a:r>
            <a:r>
              <a:rPr lang="de-CH" sz="2000" dirty="0">
                <a:solidFill>
                  <a:srgbClr val="000000"/>
                </a:solidFill>
              </a:rPr>
              <a:t>Unternehmenssteuern (Steuererträge </a:t>
            </a:r>
            <a:r>
              <a:rPr lang="de-CH" sz="2000" dirty="0" smtClean="0">
                <a:solidFill>
                  <a:srgbClr val="000000"/>
                </a:solidFill>
              </a:rPr>
              <a:t>Juristische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Personen</a:t>
            </a:r>
            <a:r>
              <a:rPr lang="de-CH" sz="2000" dirty="0">
                <a:solidFill>
                  <a:srgbClr val="000000"/>
                </a:solidFill>
              </a:rPr>
              <a:t>) haben bei zahlreichen Städten und Gemeinden einen Anteil von ca. 25% - 50% am </a:t>
            </a:r>
            <a:r>
              <a:rPr lang="de-CH" sz="2000" dirty="0" smtClean="0">
                <a:solidFill>
                  <a:srgbClr val="000000"/>
                </a:solidFill>
              </a:rPr>
              <a:t>Gesamtsteuer-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aufkommen</a:t>
            </a:r>
            <a:endParaRPr lang="de-CH" sz="2000" dirty="0">
              <a:solidFill>
                <a:srgbClr val="000000"/>
              </a:solidFill>
            </a:endParaRP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Die </a:t>
            </a:r>
            <a:r>
              <a:rPr lang="de-CH" sz="2000" dirty="0">
                <a:solidFill>
                  <a:srgbClr val="000000"/>
                </a:solidFill>
              </a:rPr>
              <a:t>Steuerausfälle können nicht refinanziert werden!!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Die </a:t>
            </a:r>
            <a:r>
              <a:rPr lang="de-CH" sz="2000" dirty="0">
                <a:solidFill>
                  <a:srgbClr val="000000"/>
                </a:solidFill>
              </a:rPr>
              <a:t>Ausgleichssysteme sind nicht in der Lage </a:t>
            </a:r>
            <a:r>
              <a:rPr lang="de-CH" sz="2000" dirty="0" smtClean="0">
                <a:solidFill>
                  <a:srgbClr val="000000"/>
                </a:solidFill>
              </a:rPr>
              <a:t>Steueraus-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fälle </a:t>
            </a:r>
            <a:r>
              <a:rPr lang="de-CH" sz="2000" dirty="0">
                <a:solidFill>
                  <a:srgbClr val="000000"/>
                </a:solidFill>
              </a:rPr>
              <a:t>in grossem Ausmass auszugleichen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Einschränkung </a:t>
            </a:r>
            <a:r>
              <a:rPr lang="de-CH" sz="2000" dirty="0">
                <a:solidFill>
                  <a:srgbClr val="000000"/>
                </a:solidFill>
              </a:rPr>
              <a:t>der Finanzautonomie</a:t>
            </a:r>
          </a:p>
          <a:p>
            <a:pPr marL="1971675" marR="0" indent="-352425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</a:pPr>
            <a:r>
              <a:rPr lang="de-CH" sz="2000" dirty="0" smtClean="0">
                <a:solidFill>
                  <a:srgbClr val="000000"/>
                </a:solidFill>
              </a:rPr>
              <a:t>Die </a:t>
            </a:r>
            <a:r>
              <a:rPr lang="de-CH" sz="2000" dirty="0">
                <a:solidFill>
                  <a:srgbClr val="000000"/>
                </a:solidFill>
              </a:rPr>
              <a:t>Negativauswirkungen der </a:t>
            </a:r>
            <a:r>
              <a:rPr lang="de-CH" sz="2000" b="1" dirty="0">
                <a:solidFill>
                  <a:srgbClr val="000000"/>
                </a:solidFill>
              </a:rPr>
              <a:t>USR III </a:t>
            </a:r>
            <a:r>
              <a:rPr lang="de-CH" sz="2000" dirty="0" smtClean="0">
                <a:solidFill>
                  <a:srgbClr val="000000"/>
                </a:solidFill>
              </a:rPr>
              <a:t>übertreffen</a:t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bei Weitem </a:t>
            </a:r>
            <a:r>
              <a:rPr lang="de-CH" sz="2000" dirty="0">
                <a:solidFill>
                  <a:srgbClr val="000000"/>
                </a:solidFill>
              </a:rPr>
              <a:t>die Negativeffekte der </a:t>
            </a:r>
            <a:r>
              <a:rPr lang="de-CH" sz="2000" dirty="0" smtClean="0">
                <a:solidFill>
                  <a:srgbClr val="000000"/>
                </a:solidFill>
              </a:rPr>
              <a:t/>
            </a:r>
            <a:br>
              <a:rPr lang="de-CH" sz="2000" dirty="0" smtClean="0">
                <a:solidFill>
                  <a:srgbClr val="000000"/>
                </a:solidFill>
              </a:rPr>
            </a:br>
            <a:r>
              <a:rPr lang="de-CH" sz="2000" dirty="0" smtClean="0">
                <a:solidFill>
                  <a:srgbClr val="000000"/>
                </a:solidFill>
              </a:rPr>
              <a:t>Unternehmenssteuerreform </a:t>
            </a:r>
            <a:r>
              <a:rPr lang="de-CH" sz="2000" dirty="0">
                <a:solidFill>
                  <a:srgbClr val="000000"/>
                </a:solidFill>
              </a:rPr>
              <a:t>II </a:t>
            </a:r>
          </a:p>
        </p:txBody>
      </p:sp>
    </p:spTree>
    <p:extLst>
      <p:ext uri="{BB962C8B-B14F-4D97-AF65-F5344CB8AC3E}">
        <p14:creationId xmlns:p14="http://schemas.microsoft.com/office/powerpoint/2010/main" val="4230214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Shape 72"/>
          <p:cNvSpPr txBox="1">
            <a:spLocks/>
          </p:cNvSpPr>
          <p:nvPr/>
        </p:nvSpPr>
        <p:spPr bwMode="auto">
          <a:xfrm>
            <a:off x="215516" y="1340768"/>
            <a:ext cx="8712968" cy="4176464"/>
          </a:xfrm>
          <a:prstGeom prst="rect">
            <a:avLst/>
          </a:prstGeom>
          <a:noFill/>
          <a:ln w="9525">
            <a:solidFill>
              <a:srgbClr val="FFFFFF"/>
            </a:solidFill>
            <a:miter lim="800000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rmAutofit/>
          </a:bodyPr>
          <a:lstStyle>
            <a:lvl1pPr marL="3810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n"/>
              <a:tabLst>
                <a:tab pos="38100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62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tabLst>
                <a:tab pos="381000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tabLst>
                <a:tab pos="381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24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tabLst>
                <a:tab pos="381000" algn="l"/>
              </a:tabLs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5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622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6pPr>
            <a:lvl7pPr marL="28194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7pPr>
            <a:lvl8pPr marL="32766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8pPr>
            <a:lvl9pPr marL="37338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Wichtige Massnahmen im Überblick</a:t>
            </a: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endParaRPr kumimoji="0" lang="de-CH" sz="26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r>
              <a:rPr kumimoji="0" lang="de-CH" sz="2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Abschaffung Steuerstatus</a:t>
            </a: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endParaRPr kumimoji="0" lang="de-CH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Betrifft die Gesellschaften, die auf kantonaler Ebene privilegiert besteuert werden (Holdinggesellschaften, gemischte Gesellschaften, Domizilgesellschaften)</a:t>
            </a: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r>
              <a:rPr kumimoji="0" lang="de-CH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Schweizweit rund 24’000 Unternehmen betroffen</a:t>
            </a: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endParaRPr kumimoji="0" lang="de-CH" sz="26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0" marR="0" lvl="0" indent="0" algn="l" defTabSz="365760" rtl="0" eaLnBrk="1" fontAlgn="base" latinLnBrk="0" hangingPunct="1">
              <a:lnSpc>
                <a:spcPct val="100000"/>
              </a:lnSpc>
              <a:spcBef>
                <a:spcPts val="1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 sz="1800"/>
            </a:pPr>
            <a:endParaRPr kumimoji="0" lang="de-CH" sz="26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1026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ape 72"/>
          <p:cNvSpPr txBox="1">
            <a:spLocks/>
          </p:cNvSpPr>
          <p:nvPr/>
        </p:nvSpPr>
        <p:spPr>
          <a:xfrm>
            <a:off x="273874" y="1283246"/>
            <a:ext cx="8596251" cy="4598070"/>
          </a:xfrm>
          <a:prstGeom prst="rect">
            <a:avLst/>
          </a:prstGeom>
          <a:ln w="9525">
            <a:solidFill>
              <a:srgbClr val="FFFFFF"/>
            </a:solidFill>
            <a:miter lim="800000"/>
          </a:ln>
        </p:spPr>
        <p:txBody>
          <a:bodyPr lIns="0" tIns="0" rIns="0" bIns="0">
            <a:normAutofit fontScale="25000" lnSpcReduction="20000"/>
          </a:bodyPr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4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Konsequenzen bei Umsetzung </a:t>
            </a:r>
            <a:r>
              <a:rPr kumimoji="0" lang="de-CH" sz="1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USR III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endParaRPr kumimoji="0" lang="de-CH" sz="6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None/>
              <a:tabLst/>
              <a:defRPr sz="1800"/>
            </a:pPr>
            <a:endParaRPr kumimoji="0" lang="de-CH" sz="6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Char char="•"/>
              <a:tabLst/>
              <a:defRPr sz="1800"/>
            </a:pPr>
            <a:endParaRPr kumimoji="0" lang="de-CH" sz="6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Drastische Steuererhöhungen bei den natürlichen Personen in den betroffenen Kantonen, Städten und Gemeinden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endParaRPr kumimoji="0" lang="de-CH" sz="8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Sparmassnahmen beim öffentlichen Personal, Kultur, Bildung, Soziales etc. in noch nie erlebtem Ausmass in erster Linie auf kommunaler Ebene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endParaRPr kumimoji="0" lang="de-CH" sz="8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Verlust von Lebensqualität bei Bürgerinnen und Bürgern 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endParaRPr kumimoji="0" lang="de-CH" sz="8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Zukunft der Finanzhoheiten im Speziellen auf kommunaler Ebene?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1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59374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Shape 72"/>
          <p:cNvSpPr txBox="1">
            <a:spLocks/>
          </p:cNvSpPr>
          <p:nvPr/>
        </p:nvSpPr>
        <p:spPr>
          <a:xfrm>
            <a:off x="193622" y="1212379"/>
            <a:ext cx="8756756" cy="5328592"/>
          </a:xfrm>
          <a:prstGeom prst="rect">
            <a:avLst/>
          </a:prstGeom>
          <a:ln w="9525">
            <a:solidFill>
              <a:srgbClr val="FFFFFF"/>
            </a:solidFill>
            <a:miter lim="800000"/>
          </a:ln>
        </p:spPr>
        <p:txBody>
          <a:bodyPr lIns="0" tIns="0" rIns="0" bIns="0">
            <a:normAutofit fontScale="25000" lnSpcReduction="20000"/>
          </a:bodyPr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44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Schlussbemerkung</a:t>
            </a:r>
            <a:endParaRPr kumimoji="0" lang="de-CH" sz="51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6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24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Die aktuellen schweizerischen Buchführungsregeln sind im europäischen Vergleich bereits sehr</a:t>
            </a:r>
            <a:b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grosszügig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endParaRPr kumimoji="0" lang="de-CH" sz="8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Eine sukzessive, abgestufte Besteuerung der bis</a:t>
            </a:r>
            <a:b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anhin privilegiert besteuerten Unternehmen</a:t>
            </a:r>
            <a:b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v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r>
              <a:rPr kumimoji="0" lang="de-CH" sz="8000" b="1" i="0" u="none" strike="noStrike" kern="0" cap="none" spc="0" normalizeH="0" baseline="0" noProof="0" dirty="0" err="1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erbunden</a:t>
            </a: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mit einer massvollen Senkung der Gewinnsteuersätze wäre durchaus machbar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endParaRPr kumimoji="0" lang="de-CH" sz="8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Die Abwanderung von arbeitsplatzintensiven Unternehmen findet nicht wegen zu hohen Gewinnsteuersätzen sondern wegen des starken Frankens statt</a:t>
            </a: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endParaRPr kumimoji="0" lang="de-CH" sz="80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4850" marR="0" lvl="0" indent="-212725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defRPr sz="1800"/>
            </a:pP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Die Reformvorschläge müssen überarbeitet werden!! </a:t>
            </a:r>
            <a:b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</a:br>
            <a:r>
              <a:rPr kumimoji="0" lang="de-CH" sz="8000" b="1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Die ist jedoch nur mit einem Referendum möglich!!</a:t>
            </a:r>
          </a:p>
          <a:p>
            <a:pPr marL="214312" marR="0" lvl="0" indent="-214312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Symbol" panose="05050102010706020507" pitchFamily="18" charset="2"/>
              <a:buChar char="-"/>
              <a:tabLst/>
              <a:defRPr sz="1800"/>
            </a:pPr>
            <a:endParaRPr kumimoji="0" lang="de-CH" sz="9600" b="1" i="0" u="none" strike="noStrike" kern="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800" b="1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  <a:r>
              <a:rPr kumimoji="0" lang="de-CH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r>
              <a:rPr kumimoji="0" lang="de-CH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	</a:t>
            </a: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0" marR="0" lvl="0" indent="0" algn="l" defTabSz="36576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/>
            </a:pPr>
            <a:endParaRPr kumimoji="0" lang="de-CH" sz="18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7631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51520" y="1272580"/>
            <a:ext cx="8640960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81000" indent="-3810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n"/>
              <a:tabLst>
                <a:tab pos="381000" algn="l"/>
              </a:tabLst>
              <a:defRPr sz="2400">
                <a:solidFill>
                  <a:schemeClr val="tx1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762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tabLst>
                <a:tab pos="381000" algn="l"/>
              </a:tabLst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tabLst>
                <a:tab pos="381000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524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tabLst>
                <a:tab pos="381000" algn="l"/>
              </a:tabLs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19050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3622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6pPr>
            <a:lvl7pPr marL="28194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7pPr>
            <a:lvl8pPr marL="32766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8pPr>
            <a:lvl9pPr marL="3733800" indent="-1905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tabLst>
                <a:tab pos="381000" algn="l"/>
              </a:tabLst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Strategische Stossrichtung (Bund)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Tx/>
              <a:buFont typeface="Wingdings" pitchFamily="2" charset="2"/>
              <a:buNone/>
              <a:tabLst>
                <a:tab pos="381000" algn="l"/>
              </a:tabLst>
              <a:defRPr/>
            </a:pPr>
            <a:endParaRPr kumimoji="0" lang="de-CH" sz="2400" b="1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381000" marR="0" lvl="0" indent="-3810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000000"/>
              </a:buClr>
              <a:buSzTx/>
              <a:buFont typeface="Wingdings" pitchFamily="2" charset="2"/>
              <a:buChar char="§"/>
              <a:tabLst>
                <a:tab pos="381000" algn="l"/>
              </a:tabLst>
              <a:defRPr/>
            </a:pPr>
            <a:r>
              <a:rPr kumimoji="0" lang="de-CH" b="1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Empfohlene Strategie gemäss Bericht der Projektorganisation</a:t>
            </a:r>
          </a:p>
          <a:p>
            <a:pPr marL="5715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0" algn="l"/>
              </a:tabLst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971675" marR="0" lvl="1" indent="-352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Einführung neuer Regelungen für mobile Erträge mit höherer internationaler Akzeptanz</a:t>
            </a:r>
          </a:p>
          <a:p>
            <a:pPr marL="1971675" marR="0" lvl="1" indent="-352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971675" marR="0" lvl="1" indent="-352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Senkung von kantonalen Gewinnsteuersätzen, die durch geeignete Massnahmen des Bundes begünstigt wird</a:t>
            </a:r>
          </a:p>
          <a:p>
            <a:pPr marL="1971675" marR="0" lvl="1" indent="-352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1971675" marR="0" lvl="1" indent="-352425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Symbol" panose="05050102010706020507" pitchFamily="18" charset="2"/>
              <a:buChar char="-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itchFamily="34" charset="0"/>
                <a:ea typeface="+mn-ea"/>
                <a:cs typeface="Arial" pitchFamily="34" charset="0"/>
              </a:rPr>
              <a:t>Weitere steuerliche Massnahmen zur generellen Erhöhung der Standortattraktivität der Schweiz</a:t>
            </a:r>
          </a:p>
          <a:p>
            <a:pPr marL="5715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0" algn="l"/>
              </a:tabLst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  <a:p>
            <a:pPr marL="571500" marR="0" lvl="1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>
                <a:tab pos="381000" algn="l"/>
              </a:tabLst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itchFamily="34" charset="0"/>
              <a:ea typeface="+mn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2652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7180" y="1259211"/>
            <a:ext cx="8589640" cy="4968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Geprüfte Massnahmen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1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4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« Lizenzbox »</a:t>
            </a: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Tiefere Besteuerung von bestimmten Erträgen aus Immaterialgütern (z.B. Lizenzgebühr für ein Patent)</a:t>
            </a: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Keine unterschiedliche Behandlung von in- und ausländischen Erträgen, keine internationale Nichtbesteuerung</a:t>
            </a: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Wird heute in verschiedenen EU-Staaten angewendet (z.B. in Luxemburg, Belgien und den Niederlanden)</a:t>
            </a:r>
          </a:p>
          <a:p>
            <a:pPr marL="1971675" marR="0" lvl="1" indent="-45720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Breites Spektrum von Möglichkeiten der Ausgestaltung</a:t>
            </a: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-"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308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7180" y="1274491"/>
            <a:ext cx="8589640" cy="4968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Geprüfte Massnahmen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Notional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 Interest </a:t>
            </a:r>
            <a:r>
              <a:rPr kumimoji="0" lang="de-CH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Deduction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 »</a:t>
            </a:r>
          </a:p>
          <a:p>
            <a:pPr marL="661307" marR="0" lvl="1" indent="-204107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-"/>
              <a:tabLst/>
              <a:defRPr/>
            </a:pP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Abzug von kalkulatorischen Zinsen auf dem Eigenkapital</a:t>
            </a: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Gleichbehandlung von Eigen- und Fremdfinanzierung auf Stufe der Unternehmung</a:t>
            </a: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Gleichbehandlung von in- und ausländischen Erträgen, keine internationale Nichtbesteuerung</a:t>
            </a: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Wird u.a. in Belgien und Liechtenstein angewendet</a:t>
            </a: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Grundmodell oder Varianten (z.B. Beschränkung auf « Sicherheitseigenkapital </a:t>
            </a:r>
            <a:r>
              <a:rPr kumimoji="0" lang="de-CH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»)</a:t>
            </a: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661307" marR="0" lvl="1" indent="-204107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4208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7180" y="1259211"/>
            <a:ext cx="8589640" cy="4968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Geprüfte Massnahmen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Senkung von kantonalen Gewinnsteuersätzen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None/>
              <a:tabLst/>
              <a:defRPr/>
            </a:pP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Entscheid liegt in der Autonomie der Kantone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Bund kann keine Vorschriften machen und wird auch keinen « Masterplan » erstellen</a:t>
            </a:r>
          </a:p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Handlungsbedarf hängt von den übrigen Massnahmen der Reform sowie von der individuellen Situation eines Kantons </a:t>
            </a:r>
            <a:r>
              <a:rPr kumimoji="0" lang="de-CH" sz="20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ab</a:t>
            </a: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42890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None/>
            </a:pPr>
            <a:r>
              <a:rPr lang="de-CH" dirty="0" smtClean="0"/>
              <a:t>  </a:t>
            </a:r>
            <a:endParaRPr lang="de-CH" dirty="0"/>
          </a:p>
        </p:txBody>
      </p:sp>
      <p:pic>
        <p:nvPicPr>
          <p:cNvPr id="8" name="Picture 6" descr="ZV_Logo_CMK_komp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28600"/>
            <a:ext cx="1558150" cy="4690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277180" y="1259211"/>
            <a:ext cx="8589640" cy="49685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45719" rIns="45719"/>
          <a:lstStyle>
            <a:lvl1pPr marL="214312" indent="-214312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1pPr>
            <a:lvl2pPr marL="661307" indent="-204107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2pPr>
            <a:lvl3pPr marL="1104900" indent="-190500">
              <a:spcBef>
                <a:spcPts val="400"/>
              </a:spcBef>
              <a:buSzPct val="100000"/>
              <a:buChar char="•"/>
              <a:defRPr sz="2000">
                <a:latin typeface="Arial"/>
                <a:ea typeface="Arial"/>
                <a:cs typeface="Arial"/>
                <a:sym typeface="Arial"/>
              </a:defRPr>
            </a:lvl3pPr>
            <a:lvl4pPr marL="1600200" indent="-228600">
              <a:spcBef>
                <a:spcPts val="400"/>
              </a:spcBef>
              <a:buSzPct val="100000"/>
              <a:buChar char="–"/>
              <a:defRPr sz="2000">
                <a:latin typeface="Arial"/>
                <a:ea typeface="Arial"/>
                <a:cs typeface="Arial"/>
                <a:sym typeface="Arial"/>
              </a:defRPr>
            </a:lvl4pPr>
            <a:lvl5pPr marL="20574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5pPr>
            <a:lvl6pPr marL="25146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6pPr>
            <a:lvl7pPr marL="29718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7pPr>
            <a:lvl8pPr marL="34290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8pPr>
            <a:lvl9pPr marL="3886200" indent="-228600">
              <a:spcBef>
                <a:spcPts val="400"/>
              </a:spcBef>
              <a:buSzPct val="100000"/>
              <a:buChar char="»"/>
              <a:defRPr sz="2000"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r>
              <a:rPr kumimoji="0" lang="de-CH" sz="3600" b="1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Geprüfte Massnahmen</a:t>
            </a: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endParaRPr kumimoji="0" lang="de-CH" sz="20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Abschaffung </a:t>
            </a: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der Emissionsabgabe auf Eigenkapital</a:t>
            </a:r>
            <a:endParaRPr kumimoji="0" lang="de-CH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381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Gegenstand einer parlamentarischen Initiative, die derzeit beraten wird</a:t>
            </a:r>
          </a:p>
          <a:p>
            <a:pPr marL="1971675" marR="0" lvl="1" indent="-4381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Mindereinnahmen für den Bund ca. CHF 240 Mio. pro Jahr</a:t>
            </a:r>
          </a:p>
          <a:p>
            <a:pPr marL="914400" marR="0" lvl="1" indent="-45720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endParaRPr kumimoji="0" lang="de-CH" sz="20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214312" marR="0" lvl="0" indent="-214312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 typeface="Wingdings" pitchFamily="2" charset="2"/>
              <a:buChar char="§"/>
              <a:tabLst/>
              <a:defRPr/>
            </a:pPr>
            <a:r>
              <a:rPr kumimoji="0" lang="de-CH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Bewertung bei Zuzug</a:t>
            </a:r>
            <a:endParaRPr kumimoji="0" lang="de-CH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  <a:p>
            <a:pPr marL="1971675" marR="0" lvl="1" indent="-4381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Steuerneutrale Aufwertung der stillen Reserven, die im Ausland entstanden sind</a:t>
            </a:r>
          </a:p>
          <a:p>
            <a:pPr marL="1971675" marR="0" lvl="1" indent="-43815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Pct val="100000"/>
              <a:buFontTx/>
              <a:buChar char="–"/>
              <a:tabLst/>
              <a:defRPr/>
            </a:pPr>
            <a:r>
              <a:rPr kumimoji="0" lang="de-CH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rPr>
              <a:t>Analoge Behandlung zu Fällen des Wegzugs ins Ausland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Pct val="100000"/>
              <a:buFontTx/>
              <a:buNone/>
              <a:tabLst/>
              <a:defRPr/>
            </a:pPr>
            <a:endParaRPr kumimoji="0" lang="de-CH" sz="20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29213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BBE0E3"/>
      </a:accent1>
      <a:accent2>
        <a:srgbClr val="333399"/>
      </a:accent2>
      <a:accent3>
        <a:srgbClr val="8F8F8F"/>
      </a:accent3>
      <a:accent4>
        <a:srgbClr val="707070"/>
      </a:accent4>
      <a:accent5>
        <a:srgbClr val="DAEDEF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BBE0E3"/>
          </a:solidFill>
          <a:prstDash val="solid"/>
          <a:bevel/>
        </a:ln>
        <a:effectLst>
          <a:outerShdw blurRad="38100" dist="23000" dir="5400000" rotWithShape="0">
            <a:srgbClr val="000000">
              <a:alpha val="35000"/>
            </a:srgbClr>
          </a:outerShdw>
        </a:effectLst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BBE0E3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B2B2B2"/>
    </a:lt2>
    <a:accent1>
      <a:srgbClr val="FF0000"/>
    </a:accent1>
    <a:accent2>
      <a:srgbClr val="FF9900"/>
    </a:accent2>
    <a:accent3>
      <a:srgbClr val="FFFFFF"/>
    </a:accent3>
    <a:accent4>
      <a:srgbClr val="000000"/>
    </a:accent4>
    <a:accent5>
      <a:srgbClr val="FFAAAA"/>
    </a:accent5>
    <a:accent6>
      <a:srgbClr val="E78A00"/>
    </a:accent6>
    <a:hlink>
      <a:srgbClr val="FFCC00"/>
    </a:hlink>
    <a:folHlink>
      <a:srgbClr val="0000CC"/>
    </a:folHlink>
  </a:clrScheme>
  <a:fontScheme name="biel-bienne 2009">
    <a:majorFont>
      <a:latin typeface="LTSyntax Regular"/>
      <a:ea typeface=""/>
      <a:cs typeface=""/>
    </a:majorFont>
    <a:minorFont>
      <a:latin typeface="LTSyntax Regular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B2B2B2"/>
    </a:lt2>
    <a:accent1>
      <a:srgbClr val="FF0000"/>
    </a:accent1>
    <a:accent2>
      <a:srgbClr val="FF9900"/>
    </a:accent2>
    <a:accent3>
      <a:srgbClr val="FFFFFF"/>
    </a:accent3>
    <a:accent4>
      <a:srgbClr val="000000"/>
    </a:accent4>
    <a:accent5>
      <a:srgbClr val="FFAAAA"/>
    </a:accent5>
    <a:accent6>
      <a:srgbClr val="E78A00"/>
    </a:accent6>
    <a:hlink>
      <a:srgbClr val="FFCC00"/>
    </a:hlink>
    <a:folHlink>
      <a:srgbClr val="0000CC"/>
    </a:folHlink>
  </a:clrScheme>
  <a:fontScheme name="biel-bienne 2009">
    <a:majorFont>
      <a:latin typeface="LTSyntax Regular"/>
      <a:ea typeface=""/>
      <a:cs typeface=""/>
    </a:majorFont>
    <a:minorFont>
      <a:latin typeface="LTSyntax Regular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B2B2B2"/>
    </a:lt2>
    <a:accent1>
      <a:srgbClr val="FF0000"/>
    </a:accent1>
    <a:accent2>
      <a:srgbClr val="FF9900"/>
    </a:accent2>
    <a:accent3>
      <a:srgbClr val="FFFFFF"/>
    </a:accent3>
    <a:accent4>
      <a:srgbClr val="000000"/>
    </a:accent4>
    <a:accent5>
      <a:srgbClr val="FFAAAA"/>
    </a:accent5>
    <a:accent6>
      <a:srgbClr val="E78A00"/>
    </a:accent6>
    <a:hlink>
      <a:srgbClr val="FFCC00"/>
    </a:hlink>
    <a:folHlink>
      <a:srgbClr val="0000CC"/>
    </a:folHlink>
  </a:clrScheme>
  <a:fontScheme name="biel-bienne 2009">
    <a:majorFont>
      <a:latin typeface="LTSyntax Regular"/>
      <a:ea typeface=""/>
      <a:cs typeface=""/>
    </a:majorFont>
    <a:minorFont>
      <a:latin typeface="LTSyntax Regular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000000"/>
    </a:dk2>
    <a:lt2>
      <a:srgbClr val="B2B2B2"/>
    </a:lt2>
    <a:accent1>
      <a:srgbClr val="FF0000"/>
    </a:accent1>
    <a:accent2>
      <a:srgbClr val="FF9900"/>
    </a:accent2>
    <a:accent3>
      <a:srgbClr val="FFFFFF"/>
    </a:accent3>
    <a:accent4>
      <a:srgbClr val="000000"/>
    </a:accent4>
    <a:accent5>
      <a:srgbClr val="FFAAAA"/>
    </a:accent5>
    <a:accent6>
      <a:srgbClr val="E78A00"/>
    </a:accent6>
    <a:hlink>
      <a:srgbClr val="FFCC00"/>
    </a:hlink>
    <a:folHlink>
      <a:srgbClr val="0000CC"/>
    </a:folHlink>
  </a:clrScheme>
  <a:fontScheme name="biel-bienne 2009">
    <a:majorFont>
      <a:latin typeface="LTSyntax Regular"/>
      <a:ea typeface=""/>
      <a:cs typeface=""/>
    </a:majorFont>
    <a:minorFont>
      <a:latin typeface="LTSyntax Regular"/>
      <a:ea typeface=""/>
      <a:cs typeface=""/>
    </a:minorFont>
  </a:fontScheme>
  <a:fmtScheme name="Larissa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Default">
    <a:dk1>
      <a:srgbClr val="000000"/>
    </a:dk1>
    <a:lt1>
      <a:srgbClr val="FFFFFF"/>
    </a:lt1>
    <a:dk2>
      <a:srgbClr val="A7A7A7"/>
    </a:dk2>
    <a:lt2>
      <a:srgbClr val="535353"/>
    </a:lt2>
    <a:accent1>
      <a:srgbClr val="BBE0E3"/>
    </a:accent1>
    <a:accent2>
      <a:srgbClr val="333399"/>
    </a:accent2>
    <a:accent3>
      <a:srgbClr val="8F8F8F"/>
    </a:accent3>
    <a:accent4>
      <a:srgbClr val="707070"/>
    </a:accent4>
    <a:accent5>
      <a:srgbClr val="DAEDEF"/>
    </a:accent5>
    <a:accent6>
      <a:srgbClr val="2D2D8A"/>
    </a:accent6>
    <a:hlink>
      <a:srgbClr val="0000FF"/>
    </a:hlink>
    <a:folHlink>
      <a:srgbClr val="FF00FF"/>
    </a:folHlink>
  </a:clrScheme>
  <a:fontScheme name="Default">
    <a:majorFont>
      <a:latin typeface="Helvetica"/>
      <a:ea typeface="Helvetica"/>
      <a:cs typeface="Helvetica"/>
    </a:majorFont>
    <a:minorFont>
      <a:latin typeface="Helvetica Neue"/>
      <a:ea typeface="Helvetica Neue"/>
      <a:cs typeface="Helvetica Neue"/>
    </a:minorFont>
  </a:fontScheme>
  <a:fmtScheme name="Default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tint val="100000"/>
              <a:shade val="100000"/>
              <a:satMod val="129999"/>
            </a:schemeClr>
          </a:gs>
          <a:gs pos="100000">
            <a:schemeClr val="phClr">
              <a:tint val="50000"/>
              <a:shade val="100000"/>
              <a:satMod val="350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4999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38100" dist="20000" dir="5400000" rotWithShape="0">
            <a:srgbClr val="000000">
              <a:alpha val="38000"/>
            </a:srgbClr>
          </a:outerShdw>
        </a:effectLst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1012</Words>
  <Application>Microsoft Office PowerPoint</Application>
  <PresentationFormat>Bildschirmpräsentation (4:3)</PresentationFormat>
  <Paragraphs>489</Paragraphs>
  <Slides>41</Slides>
  <Notes>40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41</vt:i4>
      </vt:variant>
    </vt:vector>
  </HeadingPairs>
  <TitlesOfParts>
    <vt:vector size="42" baseType="lpstr">
      <vt:lpstr>Default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Vernehmlassungen 12/14 bis 8/15</dc:title>
  <dc:creator>Fässler Bruno (SST)</dc:creator>
  <cp:lastModifiedBy>Stauffer Urs</cp:lastModifiedBy>
  <cp:revision>270</cp:revision>
  <cp:lastPrinted>2016-08-30T12:57:47Z</cp:lastPrinted>
  <dcterms:modified xsi:type="dcterms:W3CDTF">2016-08-31T09:56:18Z</dcterms:modified>
</cp:coreProperties>
</file>